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15" r:id="rId2"/>
  </p:sldMasterIdLst>
  <p:notesMasterIdLst>
    <p:notesMasterId r:id="rId32"/>
  </p:notesMasterIdLst>
  <p:handoutMasterIdLst>
    <p:handoutMasterId r:id="rId33"/>
  </p:handoutMasterIdLst>
  <p:sldIdLst>
    <p:sldId id="323" r:id="rId3"/>
    <p:sldId id="260" r:id="rId4"/>
    <p:sldId id="382" r:id="rId5"/>
    <p:sldId id="369" r:id="rId6"/>
    <p:sldId id="400" r:id="rId7"/>
    <p:sldId id="399" r:id="rId8"/>
    <p:sldId id="387" r:id="rId9"/>
    <p:sldId id="386" r:id="rId10"/>
    <p:sldId id="377" r:id="rId11"/>
    <p:sldId id="390" r:id="rId12"/>
    <p:sldId id="395" r:id="rId13"/>
    <p:sldId id="355" r:id="rId14"/>
    <p:sldId id="356" r:id="rId15"/>
    <p:sldId id="357" r:id="rId16"/>
    <p:sldId id="358" r:id="rId17"/>
    <p:sldId id="371" r:id="rId18"/>
    <p:sldId id="360" r:id="rId19"/>
    <p:sldId id="361" r:id="rId20"/>
    <p:sldId id="368" r:id="rId21"/>
    <p:sldId id="362" r:id="rId22"/>
    <p:sldId id="397" r:id="rId23"/>
    <p:sldId id="389" r:id="rId24"/>
    <p:sldId id="363" r:id="rId25"/>
    <p:sldId id="398" r:id="rId26"/>
    <p:sldId id="336" r:id="rId27"/>
    <p:sldId id="392" r:id="rId28"/>
    <p:sldId id="366" r:id="rId29"/>
    <p:sldId id="401" r:id="rId30"/>
    <p:sldId id="364"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70" userDrawn="1">
          <p15:clr>
            <a:srgbClr val="A4A3A4"/>
          </p15:clr>
        </p15:guide>
        <p15:guide id="3" orient="horz" pos="2909" userDrawn="1">
          <p15:clr>
            <a:srgbClr val="A4A3A4"/>
          </p15:clr>
        </p15:guide>
        <p15:guide id="4"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B"/>
    <a:srgbClr val="006600"/>
    <a:srgbClr val="008000"/>
    <a:srgbClr val="3B3B44"/>
    <a:srgbClr val="E6E6E6"/>
    <a:srgbClr val="3B3B42"/>
    <a:srgbClr val="F6F6F6"/>
    <a:srgbClr val="F8F8F8"/>
    <a:srgbClr val="FDFCFC"/>
    <a:srgbClr val="FF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7203" autoAdjust="0"/>
  </p:normalViewPr>
  <p:slideViewPr>
    <p:cSldViewPr snapToGrid="0">
      <p:cViewPr varScale="1">
        <p:scale>
          <a:sx n="88" d="100"/>
          <a:sy n="88" d="100"/>
        </p:scale>
        <p:origin x="1374" y="84"/>
      </p:cViewPr>
      <p:guideLst>
        <p:guide orient="horz" pos="2808"/>
        <p:guide pos="3840"/>
      </p:guideLst>
    </p:cSldViewPr>
  </p:slideViewPr>
  <p:outlineViewPr>
    <p:cViewPr>
      <p:scale>
        <a:sx n="33" d="100"/>
        <a:sy n="33" d="100"/>
      </p:scale>
      <p:origin x="0" y="-48"/>
    </p:cViewPr>
  </p:outlineViewPr>
  <p:notesTextViewPr>
    <p:cViewPr>
      <p:scale>
        <a:sx n="3" d="2"/>
        <a:sy n="3" d="2"/>
      </p:scale>
      <p:origin x="0" y="0"/>
    </p:cViewPr>
  </p:notesTextViewPr>
  <p:sorterViewPr>
    <p:cViewPr>
      <p:scale>
        <a:sx n="100" d="100"/>
        <a:sy n="100" d="100"/>
      </p:scale>
      <p:origin x="0" y="-4482"/>
    </p:cViewPr>
  </p:sorterViewPr>
  <p:notesViewPr>
    <p:cSldViewPr snapToGrid="0">
      <p:cViewPr varScale="1">
        <p:scale>
          <a:sx n="78" d="100"/>
          <a:sy n="78" d="100"/>
        </p:scale>
        <p:origin x="2340" y="54"/>
      </p:cViewPr>
      <p:guideLst>
        <p:guide orient="horz" pos="2890"/>
        <p:guide pos="217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7147C5-C8A4-477E-B9B2-8430100ED3FE}"/>
              </a:ext>
            </a:extLst>
          </p:cNvPr>
          <p:cNvSpPr>
            <a:spLocks noGrp="1"/>
          </p:cNvSpPr>
          <p:nvPr>
            <p:ph type="hdr" sz="quarter"/>
          </p:nvPr>
        </p:nvSpPr>
        <p:spPr>
          <a:xfrm>
            <a:off x="1" y="1"/>
            <a:ext cx="3012001" cy="462721"/>
          </a:xfrm>
          <a:prstGeom prst="rect">
            <a:avLst/>
          </a:prstGeom>
        </p:spPr>
        <p:txBody>
          <a:bodyPr vert="horz" lIns="87485" tIns="43743" rIns="87485" bIns="43743" rtlCol="0"/>
          <a:lstStyle>
            <a:lvl1pPr algn="l">
              <a:defRPr sz="1100"/>
            </a:lvl1pPr>
          </a:lstStyle>
          <a:p>
            <a:endParaRPr lang="en-US" dirty="0"/>
          </a:p>
        </p:txBody>
      </p:sp>
      <p:sp>
        <p:nvSpPr>
          <p:cNvPr id="3" name="Date Placeholder 2">
            <a:extLst>
              <a:ext uri="{FF2B5EF4-FFF2-40B4-BE49-F238E27FC236}">
                <a16:creationId xmlns:a16="http://schemas.microsoft.com/office/drawing/2014/main" id="{4C258302-BBB9-415D-84E9-5F8613363D4F}"/>
              </a:ext>
            </a:extLst>
          </p:cNvPr>
          <p:cNvSpPr>
            <a:spLocks noGrp="1"/>
          </p:cNvSpPr>
          <p:nvPr>
            <p:ph type="dt" sz="quarter" idx="1"/>
          </p:nvPr>
        </p:nvSpPr>
        <p:spPr>
          <a:xfrm>
            <a:off x="3936566" y="1"/>
            <a:ext cx="3012001" cy="462721"/>
          </a:xfrm>
          <a:prstGeom prst="rect">
            <a:avLst/>
          </a:prstGeom>
        </p:spPr>
        <p:txBody>
          <a:bodyPr vert="horz" lIns="87485" tIns="43743" rIns="87485" bIns="43743" rtlCol="0"/>
          <a:lstStyle>
            <a:lvl1pPr algn="r">
              <a:defRPr sz="1100"/>
            </a:lvl1pPr>
          </a:lstStyle>
          <a:p>
            <a:fld id="{586A7D69-515A-4BD3-A331-FB9112B33EC1}" type="datetimeFigureOut">
              <a:rPr lang="en-US" smtClean="0"/>
              <a:t>11/17/2020</a:t>
            </a:fld>
            <a:endParaRPr lang="en-US" dirty="0"/>
          </a:p>
        </p:txBody>
      </p:sp>
      <p:sp>
        <p:nvSpPr>
          <p:cNvPr id="4" name="Footer Placeholder 3">
            <a:extLst>
              <a:ext uri="{FF2B5EF4-FFF2-40B4-BE49-F238E27FC236}">
                <a16:creationId xmlns:a16="http://schemas.microsoft.com/office/drawing/2014/main" id="{BAAC515B-D7B7-4989-A192-D737D7943A00}"/>
              </a:ext>
            </a:extLst>
          </p:cNvPr>
          <p:cNvSpPr>
            <a:spLocks noGrp="1"/>
          </p:cNvSpPr>
          <p:nvPr>
            <p:ph type="ftr" sz="quarter" idx="2"/>
          </p:nvPr>
        </p:nvSpPr>
        <p:spPr>
          <a:xfrm>
            <a:off x="1" y="8773355"/>
            <a:ext cx="3012001" cy="462720"/>
          </a:xfrm>
          <a:prstGeom prst="rect">
            <a:avLst/>
          </a:prstGeom>
        </p:spPr>
        <p:txBody>
          <a:bodyPr vert="horz" lIns="87485" tIns="43743" rIns="87485" bIns="43743" rtlCol="0" anchor="b"/>
          <a:lstStyle>
            <a:lvl1pPr algn="l">
              <a:defRPr sz="1100"/>
            </a:lvl1pPr>
          </a:lstStyle>
          <a:p>
            <a:endParaRPr lang="en-US" dirty="0"/>
          </a:p>
        </p:txBody>
      </p:sp>
      <p:sp>
        <p:nvSpPr>
          <p:cNvPr id="5" name="Slide Number Placeholder 4">
            <a:extLst>
              <a:ext uri="{FF2B5EF4-FFF2-40B4-BE49-F238E27FC236}">
                <a16:creationId xmlns:a16="http://schemas.microsoft.com/office/drawing/2014/main" id="{326D197A-793C-4E4B-BA76-6323D4D58308}"/>
              </a:ext>
            </a:extLst>
          </p:cNvPr>
          <p:cNvSpPr>
            <a:spLocks noGrp="1"/>
          </p:cNvSpPr>
          <p:nvPr>
            <p:ph type="sldNum" sz="quarter" idx="3"/>
          </p:nvPr>
        </p:nvSpPr>
        <p:spPr>
          <a:xfrm>
            <a:off x="3936566" y="8773355"/>
            <a:ext cx="3012001" cy="462720"/>
          </a:xfrm>
          <a:prstGeom prst="rect">
            <a:avLst/>
          </a:prstGeom>
        </p:spPr>
        <p:txBody>
          <a:bodyPr vert="horz" lIns="87485" tIns="43743" rIns="87485" bIns="43743" rtlCol="0" anchor="b"/>
          <a:lstStyle>
            <a:lvl1pPr algn="r">
              <a:defRPr sz="1100"/>
            </a:lvl1pPr>
          </a:lstStyle>
          <a:p>
            <a:fld id="{CE544F0D-80E0-4773-B25D-E295AD413404}" type="slidenum">
              <a:rPr lang="en-US" smtClean="0"/>
              <a:t>‹#›</a:t>
            </a:fld>
            <a:endParaRPr lang="en-US" dirty="0"/>
          </a:p>
        </p:txBody>
      </p:sp>
    </p:spTree>
    <p:extLst>
      <p:ext uri="{BB962C8B-B14F-4D97-AF65-F5344CB8AC3E}">
        <p14:creationId xmlns:p14="http://schemas.microsoft.com/office/powerpoint/2010/main" val="2987340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5" tIns="45717" rIns="91435" bIns="45717" rtlCol="0"/>
          <a:lstStyle>
            <a:lvl1pPr algn="l">
              <a:defRPr sz="1200"/>
            </a:lvl1pPr>
          </a:lstStyle>
          <a:p>
            <a:endParaRPr lang="en-US" dirty="0"/>
          </a:p>
        </p:txBody>
      </p:sp>
      <p:sp>
        <p:nvSpPr>
          <p:cNvPr id="3" name="Date Placeholder 2"/>
          <p:cNvSpPr>
            <a:spLocks noGrp="1"/>
          </p:cNvSpPr>
          <p:nvPr>
            <p:ph type="dt" idx="1"/>
          </p:nvPr>
        </p:nvSpPr>
        <p:spPr>
          <a:xfrm>
            <a:off x="3937000" y="1"/>
            <a:ext cx="3011488" cy="461963"/>
          </a:xfrm>
          <a:prstGeom prst="rect">
            <a:avLst/>
          </a:prstGeom>
        </p:spPr>
        <p:txBody>
          <a:bodyPr vert="horz" lIns="91435" tIns="45717" rIns="91435" bIns="45717" rtlCol="0"/>
          <a:lstStyle>
            <a:lvl1pPr algn="r">
              <a:defRPr sz="1200"/>
            </a:lvl1pPr>
          </a:lstStyle>
          <a:p>
            <a:fld id="{04F28DBE-0052-4544-A8F5-077F31496DCE}" type="datetimeFigureOut">
              <a:rPr lang="en-US" smtClean="0"/>
              <a:t>11/17/2020</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35" tIns="45717" rIns="91435" bIns="45717" rtlCol="0" anchor="ctr"/>
          <a:lstStyle/>
          <a:p>
            <a:endParaRPr lang="en-US" dirty="0"/>
          </a:p>
        </p:txBody>
      </p:sp>
      <p:sp>
        <p:nvSpPr>
          <p:cNvPr id="5" name="Notes Placeholder 4"/>
          <p:cNvSpPr>
            <a:spLocks noGrp="1"/>
          </p:cNvSpPr>
          <p:nvPr>
            <p:ph type="body" sz="quarter" idx="3"/>
          </p:nvPr>
        </p:nvSpPr>
        <p:spPr>
          <a:xfrm>
            <a:off x="695326" y="4387851"/>
            <a:ext cx="5559425" cy="4156075"/>
          </a:xfrm>
          <a:prstGeom prst="rect">
            <a:avLst/>
          </a:prstGeom>
        </p:spPr>
        <p:txBody>
          <a:bodyPr vert="horz" lIns="91435" tIns="45717" rIns="91435"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6"/>
            <a:ext cx="3011488" cy="461963"/>
          </a:xfrm>
          <a:prstGeom prst="rect">
            <a:avLst/>
          </a:prstGeom>
        </p:spPr>
        <p:txBody>
          <a:bodyPr vert="horz" lIns="91435" tIns="45717" rIns="91435"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6"/>
            <a:ext cx="3011488" cy="461963"/>
          </a:xfrm>
          <a:prstGeom prst="rect">
            <a:avLst/>
          </a:prstGeom>
        </p:spPr>
        <p:txBody>
          <a:bodyPr vert="horz" lIns="91435" tIns="45717" rIns="91435" bIns="45717" rtlCol="0" anchor="b"/>
          <a:lstStyle>
            <a:lvl1pPr algn="r">
              <a:defRPr sz="1200"/>
            </a:lvl1pPr>
          </a:lstStyle>
          <a:p>
            <a:fld id="{7F37225C-90AB-48FB-9FBB-592EE4DE956A}" type="slidenum">
              <a:rPr lang="en-US" smtClean="0"/>
              <a:t>‹#›</a:t>
            </a:fld>
            <a:endParaRPr lang="en-US" dirty="0"/>
          </a:p>
        </p:txBody>
      </p:sp>
    </p:spTree>
    <p:extLst>
      <p:ext uri="{BB962C8B-B14F-4D97-AF65-F5344CB8AC3E}">
        <p14:creationId xmlns:p14="http://schemas.microsoft.com/office/powerpoint/2010/main" val="253328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 Intro</a:t>
            </a:r>
          </a:p>
        </p:txBody>
      </p:sp>
      <p:sp>
        <p:nvSpPr>
          <p:cNvPr id="4" name="Slide Number Placeholder 3"/>
          <p:cNvSpPr>
            <a:spLocks noGrp="1"/>
          </p:cNvSpPr>
          <p:nvPr>
            <p:ph type="sldNum" sz="quarter" idx="5"/>
          </p:nvPr>
        </p:nvSpPr>
        <p:spPr/>
        <p:txBody>
          <a:bodyPr/>
          <a:lstStyle/>
          <a:p>
            <a:fld id="{7F37225C-90AB-48FB-9FBB-592EE4DE956A}" type="slidenum">
              <a:rPr lang="en-US" smtClean="0"/>
              <a:t>1</a:t>
            </a:fld>
            <a:endParaRPr lang="en-US" dirty="0"/>
          </a:p>
        </p:txBody>
      </p:sp>
    </p:spTree>
    <p:extLst>
      <p:ext uri="{BB962C8B-B14F-4D97-AF65-F5344CB8AC3E}">
        <p14:creationId xmlns:p14="http://schemas.microsoft.com/office/powerpoint/2010/main" val="171618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Writing Exercise, we send three resource sheets. We want club members to be familiar with the Rotary Action Plan as discussed on the last slide, so we send that along.  We also send a copy of the New Club Models</a:t>
            </a:r>
            <a:r>
              <a:rPr lang="en-US" baseline="0" dirty="0"/>
              <a:t> sheet that they might find useful in generating ideas and getting a broader understanding of what other clubs are doing to adapt and remain relevant in their communities.  Information on the Foundation is also sent for newer members to get an overview, and for veteran members to be reminded of things like what Every Rotarian Every Year or Major Donor means.</a:t>
            </a:r>
            <a:endParaRPr lang="en-US"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10</a:t>
            </a:fld>
            <a:endParaRPr lang="en-US" dirty="0"/>
          </a:p>
        </p:txBody>
      </p:sp>
    </p:spTree>
    <p:extLst>
      <p:ext uri="{BB962C8B-B14F-4D97-AF65-F5344CB8AC3E}">
        <p14:creationId xmlns:p14="http://schemas.microsoft.com/office/powerpoint/2010/main" val="132565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pause now for any questions you might have. Please</a:t>
            </a:r>
            <a:r>
              <a:rPr lang="en-US" baseline="0" dirty="0"/>
              <a:t> raise your hand in the participant function and I will call on you to unmute and ask your question or you may put your question in the chat box. </a:t>
            </a:r>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11</a:t>
            </a:fld>
            <a:endParaRPr lang="en-US" dirty="0"/>
          </a:p>
        </p:txBody>
      </p:sp>
    </p:spTree>
    <p:extLst>
      <p:ext uri="{BB962C8B-B14F-4D97-AF65-F5344CB8AC3E}">
        <p14:creationId xmlns:p14="http://schemas.microsoft.com/office/powerpoint/2010/main" val="265995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course during the event, the writing exercise is extracted and then the Summary/Synthesis highlighting the clubs top ideas is delivered with energy. After the club hears the summary in which all the top ideas are synthesized, they need to organize the ideas in some way. We suggest that they create a Master Plan that lays out the ideas/goals they want to accomplish over the next three years. Some ideas/goals will cover more than one year. Some ideas/goals will be postponed until the second or third year. </a:t>
            </a:r>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12</a:t>
            </a:fld>
            <a:endParaRPr lang="en-US" dirty="0"/>
          </a:p>
        </p:txBody>
      </p:sp>
    </p:spTree>
    <p:extLst>
      <p:ext uri="{BB962C8B-B14F-4D97-AF65-F5344CB8AC3E}">
        <p14:creationId xmlns:p14="http://schemas.microsoft.com/office/powerpoint/2010/main" val="186490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show them what the Master Plan looks like. We explain that in the upcoming weeks they will have a group that will be working to make recommendations about what ideas from the Visioning event will be inserted into year 1, year 2, and year 3 of the Master Plan. These ideas will then be discussed when the leadership shares the results with the club. We ask them to wait to fill out who will lead on the Master Plan until a goal has been developed for each idea when the Action Plan is developed. </a:t>
            </a:r>
            <a:r>
              <a:rPr lang="en-US" baseline="0" dirty="0"/>
              <a:t>Let’s now look at how to create achievable goals.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13</a:t>
            </a:fld>
            <a:endParaRPr lang="en-US" dirty="0"/>
          </a:p>
        </p:txBody>
      </p:sp>
    </p:spTree>
    <p:extLst>
      <p:ext uri="{BB962C8B-B14F-4D97-AF65-F5344CB8AC3E}">
        <p14:creationId xmlns:p14="http://schemas.microsoft.com/office/powerpoint/2010/main" val="88220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them to develop goals that are</a:t>
            </a:r>
            <a:r>
              <a:rPr lang="en-US" baseline="0" dirty="0"/>
              <a:t> specific and have a time frame. We tell them that a</a:t>
            </a:r>
            <a:r>
              <a:rPr lang="en-US" dirty="0"/>
              <a:t>chievable</a:t>
            </a:r>
            <a:r>
              <a:rPr lang="en-US" baseline="0" dirty="0"/>
              <a:t> goals mean that they define what they want to have happen in measurable terms. We show them the first example. We use  sending two students to RYLA in the Rotary year 2021-2022 as a goal. This is a realistic goal which can be measured and has a timeline for its accomplishment. The next one is realistic, is measurable, and has a timeline: increase membership by 18 over three years. And as you read them, so are the Global Grant and the Fundraiser examples. All four of the goals are realistic, measureable and have a timeline. Later in our Vision to Success section, we will explain that you will develop a process for how you create the Master Plan.</a:t>
            </a:r>
            <a:endParaRPr lang="en-US"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14</a:t>
            </a:fld>
            <a:endParaRPr lang="en-US" dirty="0"/>
          </a:p>
        </p:txBody>
      </p:sp>
    </p:spTree>
    <p:extLst>
      <p:ext uri="{BB962C8B-B14F-4D97-AF65-F5344CB8AC3E}">
        <p14:creationId xmlns:p14="http://schemas.microsoft.com/office/powerpoint/2010/main" val="172692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Once they know all about the Master Plan, then for each idea/goal on the Master Plan, they will need to create an Action Plan. We</a:t>
            </a:r>
            <a:r>
              <a:rPr lang="en-US" baseline="0" dirty="0"/>
              <a:t> tell them that a</a:t>
            </a:r>
            <a:r>
              <a:rPr lang="en-US" dirty="0"/>
              <a:t>fter developing the Master Plan, we suggest they develop an Action Plan for each idea/goal they created for year one.</a:t>
            </a:r>
            <a:r>
              <a:rPr lang="en-US" baseline="0" dirty="0"/>
              <a:t> The Action Plan will define the tasks that they must accomplish in order to achieve the goal. Then once all the tasks are generated, they predict the outcome. Predicting the outcome allows them to answer the fifth planning questions which is: How will we know when we have arrived?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15</a:t>
            </a:fld>
            <a:endParaRPr lang="en-US" dirty="0"/>
          </a:p>
        </p:txBody>
      </p:sp>
    </p:spTree>
    <p:extLst>
      <p:ext uri="{BB962C8B-B14F-4D97-AF65-F5344CB8AC3E}">
        <p14:creationId xmlns:p14="http://schemas.microsoft.com/office/powerpoint/2010/main" val="237636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what the Action Plan looks like. It has the goal at the very top and then has a group of lines for all the tasks that need to be completed in order to achieve the goal. Additionally it asks, who needs to lead accomplishing that task? Who else will help with that task? Are there any resources required to accomplish that task? When will they start? When do they believe they will be done? And lastly, </a:t>
            </a:r>
            <a:r>
              <a:rPr lang="en-US" dirty="0"/>
              <a:t>at the very bottom of the Action Plan, </a:t>
            </a:r>
            <a:r>
              <a:rPr lang="en-US" baseline="0" dirty="0"/>
              <a:t>they predict what the outcome will be once they have accomplished that goal? </a:t>
            </a:r>
            <a:endParaRPr lang="en-US"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16</a:t>
            </a:fld>
            <a:endParaRPr lang="en-US" dirty="0"/>
          </a:p>
        </p:txBody>
      </p:sp>
    </p:spTree>
    <p:extLst>
      <p:ext uri="{BB962C8B-B14F-4D97-AF65-F5344CB8AC3E}">
        <p14:creationId xmlns:p14="http://schemas.microsoft.com/office/powerpoint/2010/main" val="17608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go over this slide as it gives them an example of what an</a:t>
            </a:r>
            <a:r>
              <a:rPr lang="en-US" baseline="0" dirty="0"/>
              <a:t> Action Plan Example looks like. </a:t>
            </a:r>
            <a:r>
              <a:rPr lang="en-US" dirty="0"/>
              <a:t>The Action Plan asks</a:t>
            </a:r>
            <a:r>
              <a:rPr lang="en-US" baseline="0" dirty="0"/>
              <a:t> them to define who will do what by when. It asks what task needs to be accomplished. In the case of the goal of sending two students to RYLA, the first </a:t>
            </a:r>
            <a:r>
              <a:rPr lang="en-US" dirty="0"/>
              <a:t>“what statement” is </a:t>
            </a:r>
            <a:r>
              <a:rPr lang="en-US" baseline="0" dirty="0"/>
              <a:t>to ask the board to approve the fee to send two students to RYLA and to appoint a RYLA chair. Who will do that task? The Youth Services Chair needs to do that task since RYLA is a youth program. When will the task need to be accomplished? At the next board meeting on July 22 and be sure to specify the date. Will there be any resources needed for that task? Yes, they might need to check on the fee for RYLA and the Youth Protection Policy as the board might want to know those two pieces of information. We let them know it does not stop at one task. A goal might have 8-10 or more tasks before it is accomplished. So we suggest to them that they use one Action Plan form for each idea that they created on the Master Plan. We let them know that the President will get examples of both the Master Plan and Action Plan in the Vision to Success Guide.</a:t>
            </a:r>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17</a:t>
            </a:fld>
            <a:endParaRPr lang="en-US" dirty="0"/>
          </a:p>
        </p:txBody>
      </p:sp>
    </p:spTree>
    <p:extLst>
      <p:ext uri="{BB962C8B-B14F-4D97-AF65-F5344CB8AC3E}">
        <p14:creationId xmlns:p14="http://schemas.microsoft.com/office/powerpoint/2010/main" val="324837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At the bottom</a:t>
            </a:r>
            <a:r>
              <a:rPr lang="en-US" baseline="0" dirty="0"/>
              <a:t> of the Action Plan form, there is a box that says: Outcome. We tell them to use that box to answer the last planning question which is: How will we know when we have arrived. </a:t>
            </a:r>
            <a:r>
              <a:rPr lang="en-US" dirty="0"/>
              <a:t>We tell</a:t>
            </a:r>
            <a:r>
              <a:rPr lang="en-US" baseline="0" dirty="0"/>
              <a:t> them it is important to</a:t>
            </a:r>
            <a:r>
              <a:rPr lang="en-US" dirty="0"/>
              <a:t> predict the outcome. If circumstances</a:t>
            </a:r>
            <a:r>
              <a:rPr lang="en-US" baseline="0" dirty="0"/>
              <a:t> change, change the predicted outcome. It is a flexible and fluid document. </a:t>
            </a:r>
            <a:r>
              <a:rPr lang="en-US" dirty="0"/>
              <a:t>In the example we used, we might say the outcome is having the two students who go to RYLA present at a club meeting. </a:t>
            </a:r>
          </a:p>
          <a:p>
            <a:pPr defTabSz="907633">
              <a:defRPr/>
            </a:pPr>
            <a:endParaRPr lang="en-US" dirty="0"/>
          </a:p>
          <a:p>
            <a:pPr algn="l"/>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18</a:t>
            </a:fld>
            <a:endParaRPr lang="en-US" dirty="0"/>
          </a:p>
        </p:txBody>
      </p:sp>
    </p:spTree>
    <p:extLst>
      <p:ext uri="{BB962C8B-B14F-4D97-AF65-F5344CB8AC3E}">
        <p14:creationId xmlns:p14="http://schemas.microsoft.com/office/powerpoint/2010/main" val="392079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learning theory, p</a:t>
            </a:r>
            <a:r>
              <a:rPr lang="en-US" dirty="0"/>
              <a:t>racticing</a:t>
            </a:r>
            <a:r>
              <a:rPr lang="en-US" baseline="0" dirty="0"/>
              <a:t> what one has learned serves to ingrain the learning in the brain. So time is spent having the participants actually develop an Action Plan. </a:t>
            </a:r>
            <a:r>
              <a:rPr lang="en-US" dirty="0"/>
              <a:t>This helps them to practice the skill they will need to achieve their vision.</a:t>
            </a:r>
          </a:p>
          <a:p>
            <a:endParaRPr lang="en-US" dirty="0"/>
          </a:p>
          <a:p>
            <a:r>
              <a:rPr lang="en-US" dirty="0"/>
              <a:t>In an on-site session they are broken into small groups. In a virtual session they are sent to “breakout rooms”.  In each method they are given 15 minutes to practice creating an Action Plan for one of the goals the Facilitator has chosen out of their list of extracted ideas.  When brought back together they have a brief chance to share the experience with each other as an entire group and to feel empowered with a clear expectation of what they will need to accomplish.</a:t>
            </a:r>
            <a:r>
              <a:rPr lang="en-US" baseline="0" dirty="0"/>
              <a:t> </a:t>
            </a:r>
            <a:r>
              <a:rPr lang="en-US" dirty="0"/>
              <a:t>The Vision to Success “volunteers” are much more eager to step up with having not only a practice session, but</a:t>
            </a:r>
            <a:r>
              <a:rPr lang="en-US" baseline="0" dirty="0"/>
              <a:t> also,</a:t>
            </a:r>
            <a:r>
              <a:rPr lang="en-US" dirty="0"/>
              <a:t> witnessing the enthusiastic participation of their fellow club members</a:t>
            </a:r>
            <a:r>
              <a:rPr lang="en-US" baseline="0" dirty="0"/>
              <a:t> </a:t>
            </a:r>
            <a:r>
              <a:rPr lang="en-US" dirty="0"/>
              <a:t>in that process. </a:t>
            </a:r>
          </a:p>
        </p:txBody>
      </p:sp>
      <p:sp>
        <p:nvSpPr>
          <p:cNvPr id="4" name="Slide Number Placeholder 3"/>
          <p:cNvSpPr>
            <a:spLocks noGrp="1"/>
          </p:cNvSpPr>
          <p:nvPr>
            <p:ph type="sldNum" sz="quarter" idx="5"/>
          </p:nvPr>
        </p:nvSpPr>
        <p:spPr/>
        <p:txBody>
          <a:bodyPr/>
          <a:lstStyle/>
          <a:p>
            <a:fld id="{7F37225C-90AB-48FB-9FBB-592EE4DE956A}" type="slidenum">
              <a:rPr lang="en-US" smtClean="0"/>
              <a:t>19</a:t>
            </a:fld>
            <a:endParaRPr lang="en-US" dirty="0"/>
          </a:p>
        </p:txBody>
      </p:sp>
    </p:spTree>
    <p:extLst>
      <p:ext uri="{BB962C8B-B14F-4D97-AF65-F5344CB8AC3E}">
        <p14:creationId xmlns:p14="http://schemas.microsoft.com/office/powerpoint/2010/main" val="428888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Jill: go through normal Rules of Zoom</a:t>
            </a:r>
          </a:p>
          <a:p>
            <a:r>
              <a:rPr lang="en-US" dirty="0"/>
              <a:t>We are going to role model for you the opening where we get the participants familiar with the Zoom platform. You would say: In order to have an optimal experience with the Zoom venue, we</a:t>
            </a:r>
            <a:r>
              <a:rPr lang="en-US" baseline="0" dirty="0"/>
              <a:t> recommend the following. </a:t>
            </a:r>
          </a:p>
          <a:p>
            <a:r>
              <a:rPr lang="en-US" baseline="0" dirty="0"/>
              <a:t>Stop SHARE</a:t>
            </a:r>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2</a:t>
            </a:fld>
            <a:endParaRPr lang="en-US" dirty="0"/>
          </a:p>
        </p:txBody>
      </p:sp>
    </p:spTree>
    <p:extLst>
      <p:ext uri="{BB962C8B-B14F-4D97-AF65-F5344CB8AC3E}">
        <p14:creationId xmlns:p14="http://schemas.microsoft.com/office/powerpoint/2010/main" val="24114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a:t>
            </a:r>
            <a:r>
              <a:rPr lang="en-US" b="0" baseline="0" dirty="0"/>
              <a:t> slide explains how the practice session will work.</a:t>
            </a:r>
            <a:endParaRPr lang="en-US" b="1" dirty="0"/>
          </a:p>
          <a:p>
            <a:r>
              <a:rPr lang="en-US" b="1" dirty="0"/>
              <a:t>If on-sight you say:</a:t>
            </a:r>
          </a:p>
          <a:p>
            <a:pPr defTabSz="907633">
              <a:defRPr/>
            </a:pPr>
            <a:r>
              <a:rPr lang="en-US" dirty="0"/>
              <a:t>Now we are going to give</a:t>
            </a:r>
            <a:r>
              <a:rPr lang="en-US" baseline="0" dirty="0"/>
              <a:t> you the opportunity to practice creating an Action Plan. I have chosen one of your top ideas and have created an achievable goal for you to use. (Already have one created so you don’t have to do it on the fly.)</a:t>
            </a:r>
            <a:endParaRPr lang="en-US" dirty="0"/>
          </a:p>
          <a:p>
            <a:endParaRPr lang="en-US" b="1" dirty="0"/>
          </a:p>
          <a:p>
            <a:pPr defTabSz="907633">
              <a:defRPr/>
            </a:pPr>
            <a:r>
              <a:rPr lang="en-US" baseline="0" dirty="0"/>
              <a:t>Here is an Action Plan document for you to use. (Pass out the document.) </a:t>
            </a:r>
            <a:r>
              <a:rPr lang="en-US" dirty="0"/>
              <a:t>I</a:t>
            </a:r>
            <a:r>
              <a:rPr lang="en-US" baseline="0" dirty="0"/>
              <a:t> will put you in groups and I want you to make an Action Plan for the goal I will tell you once you have gotten into your groups. (Put them in groups.) As you get into your groups, please choose a reporter. (Then read the goal to them. Give them 15 minutes to generate an Action Plan for that goal. Then have several of them read their Action Plan tasks.)</a:t>
            </a:r>
            <a:endParaRPr lang="en-US" dirty="0"/>
          </a:p>
          <a:p>
            <a:endParaRPr lang="en-US" dirty="0"/>
          </a:p>
          <a:p>
            <a:r>
              <a:rPr lang="en-US" b="1" dirty="0"/>
              <a:t>If</a:t>
            </a:r>
            <a:r>
              <a:rPr lang="en-US" b="1" baseline="0" dirty="0"/>
              <a:t> virtual and the way we will do it today, you would say:</a:t>
            </a:r>
          </a:p>
          <a:p>
            <a:pPr defTabSz="907633">
              <a:defRPr/>
            </a:pPr>
            <a:r>
              <a:rPr lang="en-US" dirty="0"/>
              <a:t>Now we are going to give</a:t>
            </a:r>
            <a:r>
              <a:rPr lang="en-US" baseline="0" dirty="0"/>
              <a:t> you the opportunity to practice creating an Action Plan. I have chosen one of your top ideas and have created an achievable goal for you to use. (Already have one created so you don’t have to do it on the fly.)</a:t>
            </a:r>
            <a:endParaRPr lang="en-US" dirty="0"/>
          </a:p>
          <a:p>
            <a:endParaRPr lang="en-US" b="1" dirty="0"/>
          </a:p>
          <a:p>
            <a:r>
              <a:rPr lang="en-US" dirty="0"/>
              <a:t>You will be sent to the breakout rooms automatically. You will use the Action Plan form that was e-mailed to you or grab the one in the chat box to download</a:t>
            </a:r>
            <a:r>
              <a:rPr lang="en-US" baseline="0" dirty="0"/>
              <a:t> to your computer right now</a:t>
            </a:r>
            <a:r>
              <a:rPr lang="en-US" dirty="0"/>
              <a:t>. Here</a:t>
            </a:r>
            <a:r>
              <a:rPr lang="en-US" baseline="0" dirty="0"/>
              <a:t> is the goal: (s</a:t>
            </a:r>
            <a:r>
              <a:rPr lang="en-US" dirty="0"/>
              <a:t>tate the achievable goal.) Please use the Action Plan form and create an Action Plan for that goal. Choose a reporter to share your Action</a:t>
            </a:r>
            <a:r>
              <a:rPr lang="en-US" baseline="0" dirty="0"/>
              <a:t> Plans when you return to the main room. Are there any questions? (Answer any questions.) Please send everyone to the breakout rooms. (Send them automatically to the breakout room and bring them back after 15 minutes with a one minute warning.)</a:t>
            </a:r>
          </a:p>
          <a:p>
            <a:endParaRPr lang="en-US" baseline="0" dirty="0"/>
          </a:p>
          <a:p>
            <a:r>
              <a:rPr lang="en-US" dirty="0"/>
              <a:t>(Be in gallery view when returning.) Reporters</a:t>
            </a:r>
            <a:r>
              <a:rPr lang="en-US" baseline="0" dirty="0"/>
              <a:t> for each group, p</a:t>
            </a:r>
            <a:r>
              <a:rPr lang="en-US" dirty="0"/>
              <a:t>lease</a:t>
            </a:r>
            <a:r>
              <a:rPr lang="en-US" baseline="0" dirty="0"/>
              <a:t> raise your hand in the participant function and I will call on you to unmute and share your Action Plan for the goal you were assigned. </a:t>
            </a:r>
            <a:r>
              <a:rPr lang="en-US" dirty="0"/>
              <a:t> (Call on as many groups as time permits.)</a:t>
            </a:r>
          </a:p>
          <a:p>
            <a:endParaRPr lang="en-US" dirty="0"/>
          </a:p>
          <a:p>
            <a:pPr defTabSz="907633">
              <a:defRPr/>
            </a:pPr>
            <a:r>
              <a:rPr lang="en-US" b="1" dirty="0"/>
              <a:t>Transition:</a:t>
            </a:r>
            <a:r>
              <a:rPr lang="en-US" dirty="0"/>
              <a:t> ________ will walk you through the next steps which we call Vision to Success. (Scribe writes on an electronic document for Vision to Success.)</a:t>
            </a:r>
          </a:p>
          <a:p>
            <a:pPr defTabSz="907633">
              <a:defRPr/>
            </a:pPr>
            <a:endParaRPr lang="en-US" dirty="0"/>
          </a:p>
          <a:p>
            <a:pPr defTabSz="907633">
              <a:defRPr/>
            </a:pPr>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20</a:t>
            </a:fld>
            <a:endParaRPr lang="en-US" dirty="0"/>
          </a:p>
        </p:txBody>
      </p:sp>
    </p:spTree>
    <p:extLst>
      <p:ext uri="{BB962C8B-B14F-4D97-AF65-F5344CB8AC3E}">
        <p14:creationId xmlns:p14="http://schemas.microsoft.com/office/powerpoint/2010/main" val="229759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again going to pause now for any questions you might have. Please</a:t>
            </a:r>
            <a:r>
              <a:rPr lang="en-US" baseline="0" dirty="0"/>
              <a:t> raise your hand in the participant function and I will call on you to unmute and ask your question or you may put your question in the chat box. </a:t>
            </a:r>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21</a:t>
            </a:fld>
            <a:endParaRPr lang="en-US" dirty="0"/>
          </a:p>
        </p:txBody>
      </p:sp>
    </p:spTree>
    <p:extLst>
      <p:ext uri="{BB962C8B-B14F-4D97-AF65-F5344CB8AC3E}">
        <p14:creationId xmlns:p14="http://schemas.microsoft.com/office/powerpoint/2010/main" val="53523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we mentioned on the informational webinar, this slide used to simply be called Next Steps.  We have adapted this to include next steps, but also to include the very important step: SUCCESS!</a:t>
            </a:r>
          </a:p>
          <a:p>
            <a:endParaRPr lang="en-US" b="1" dirty="0"/>
          </a:p>
          <a:p>
            <a:r>
              <a:rPr lang="en-US" b="1" dirty="0"/>
              <a:t>If on-site: </a:t>
            </a:r>
            <a:r>
              <a:rPr lang="en-US" b="0" dirty="0"/>
              <a:t>You would use the</a:t>
            </a:r>
            <a:r>
              <a:rPr lang="en-US" b="0" baseline="0" dirty="0"/>
              <a:t> newsprint to ask for volunteers to perform the next steps which we call Vision to Success.</a:t>
            </a:r>
            <a:endParaRPr lang="en-US" b="0" dirty="0"/>
          </a:p>
          <a:p>
            <a:endParaRPr lang="en-US" b="0" dirty="0"/>
          </a:p>
          <a:p>
            <a:r>
              <a:rPr lang="en-US" b="1" dirty="0"/>
              <a:t>If virtual:</a:t>
            </a:r>
            <a:r>
              <a:rPr lang="en-US" b="1" baseline="0" dirty="0"/>
              <a:t> </a:t>
            </a:r>
            <a:r>
              <a:rPr lang="en-US" b="0" baseline="0" dirty="0"/>
              <a:t>You would use a Word Document to capture the information about volunteers to perform the next steps which we call Vision to Success.</a:t>
            </a:r>
            <a:endParaRPr lang="en-US" b="1" dirty="0"/>
          </a:p>
        </p:txBody>
      </p:sp>
      <p:sp>
        <p:nvSpPr>
          <p:cNvPr id="4" name="Slide Number Placeholder 3"/>
          <p:cNvSpPr>
            <a:spLocks noGrp="1"/>
          </p:cNvSpPr>
          <p:nvPr>
            <p:ph type="sldNum" sz="quarter" idx="10"/>
          </p:nvPr>
        </p:nvSpPr>
        <p:spPr/>
        <p:txBody>
          <a:bodyPr/>
          <a:lstStyle/>
          <a:p>
            <a:fld id="{7F37225C-90AB-48FB-9FBB-592EE4DE956A}" type="slidenum">
              <a:rPr lang="en-US" smtClean="0"/>
              <a:t>22</a:t>
            </a:fld>
            <a:endParaRPr lang="en-US" dirty="0"/>
          </a:p>
        </p:txBody>
      </p:sp>
    </p:spTree>
    <p:extLst>
      <p:ext uri="{BB962C8B-B14F-4D97-AF65-F5344CB8AC3E}">
        <p14:creationId xmlns:p14="http://schemas.microsoft.com/office/powerpoint/2010/main" val="165170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next steps and asks for volunteers to commit to helping the club President achieve the ideas that were generated in the Visioning. </a:t>
            </a:r>
          </a:p>
          <a:p>
            <a:r>
              <a:rPr lang="en-US" dirty="0"/>
              <a:t>GO TO VISION TO SUCCESS TEMPLATE</a:t>
            </a:r>
          </a:p>
          <a:p>
            <a:endParaRPr lang="en-US" dirty="0"/>
          </a:p>
          <a:p>
            <a:r>
              <a:rPr lang="en-US" dirty="0"/>
              <a:t>Let’s see who is going to help with the next steps which we call Vision to Success.</a:t>
            </a:r>
          </a:p>
          <a:p>
            <a:endParaRPr lang="en-US" dirty="0"/>
          </a:p>
          <a:p>
            <a:r>
              <a:rPr lang="en-US" b="1" dirty="0"/>
              <a:t>1.</a:t>
            </a:r>
            <a:r>
              <a:rPr lang="en-US" b="1" baseline="0" dirty="0"/>
              <a:t> I</a:t>
            </a:r>
            <a:r>
              <a:rPr lang="en-US" b="1" dirty="0"/>
              <a:t>f on-site:</a:t>
            </a:r>
            <a:r>
              <a:rPr lang="en-US" b="1" baseline="0" dirty="0"/>
              <a:t> </a:t>
            </a:r>
            <a:r>
              <a:rPr lang="en-US" b="0" baseline="0" dirty="0"/>
              <a:t>(Scribe writes on the newsprint.) </a:t>
            </a:r>
            <a:r>
              <a:rPr lang="en-US" dirty="0"/>
              <a:t>One of you will need to compile the wall charts, recording all of the information, then recording perhaps your top three choices which become the basis of your</a:t>
            </a:r>
            <a:r>
              <a:rPr lang="en-US" baseline="0" dirty="0"/>
              <a:t> Master Plan</a:t>
            </a:r>
            <a:r>
              <a:rPr lang="en-US" dirty="0"/>
              <a:t>.  We have an</a:t>
            </a:r>
            <a:r>
              <a:rPr lang="en-US" baseline="0" dirty="0"/>
              <a:t> excel template to send to you in order to compile the ideas. </a:t>
            </a:r>
            <a:r>
              <a:rPr lang="en-US" dirty="0"/>
              <a:t>Who would be willing to take the wall charts?  (Get someone to volunteer.) By when will you have them compiles on the excel</a:t>
            </a:r>
            <a:r>
              <a:rPr lang="en-US" baseline="0" dirty="0"/>
              <a:t> spread sheet</a:t>
            </a:r>
            <a:r>
              <a:rPr lang="en-US" dirty="0"/>
              <a:t>? </a:t>
            </a:r>
          </a:p>
          <a:p>
            <a:r>
              <a:rPr lang="en-US" b="1" dirty="0"/>
              <a:t>      </a:t>
            </a:r>
          </a:p>
          <a:p>
            <a:r>
              <a:rPr lang="en-US" b="1" dirty="0"/>
              <a:t>1.</a:t>
            </a:r>
            <a:r>
              <a:rPr lang="en-US" b="1" baseline="0" dirty="0"/>
              <a:t> </a:t>
            </a:r>
            <a:r>
              <a:rPr lang="en-US" b="1" dirty="0"/>
              <a:t>If</a:t>
            </a:r>
            <a:r>
              <a:rPr lang="en-US" b="1" baseline="0" dirty="0"/>
              <a:t> virtual: </a:t>
            </a:r>
            <a:r>
              <a:rPr lang="en-US" b="0" baseline="0" dirty="0"/>
              <a:t>(Scribe uses an electronic form for participants to see.) </a:t>
            </a:r>
            <a:r>
              <a:rPr lang="en-US" baseline="0" dirty="0"/>
              <a:t>Your top ideas in each area </a:t>
            </a:r>
            <a:r>
              <a:rPr lang="en-US" dirty="0"/>
              <a:t>become the basis of your</a:t>
            </a:r>
            <a:r>
              <a:rPr lang="en-US" baseline="0" dirty="0"/>
              <a:t> Master Plan</a:t>
            </a:r>
            <a:r>
              <a:rPr lang="en-US" dirty="0"/>
              <a:t>. </a:t>
            </a:r>
            <a:r>
              <a:rPr lang="en-US" baseline="0" dirty="0"/>
              <a:t>Who will get the list of ideas compiled by the scribe? (Get someone to volunteer.) </a:t>
            </a:r>
            <a:r>
              <a:rPr lang="en-US" dirty="0"/>
              <a:t>We will send those to you as soon as possible.</a:t>
            </a:r>
          </a:p>
          <a:p>
            <a:endParaRPr lang="en-US" dirty="0"/>
          </a:p>
          <a:p>
            <a:r>
              <a:rPr lang="en-US" dirty="0"/>
              <a:t>2.</a:t>
            </a:r>
            <a:r>
              <a:rPr lang="en-US" baseline="0" dirty="0"/>
              <a:t> </a:t>
            </a:r>
            <a:r>
              <a:rPr lang="en-US" dirty="0"/>
              <a:t>Next you will create YOUR club’s Statement of Purpose, motto, tagline, slogan or whatever feels right to you.  Often this comes from the questions about:</a:t>
            </a:r>
            <a:r>
              <a:rPr lang="en-US" baseline="0" dirty="0"/>
              <a:t> </a:t>
            </a:r>
            <a:r>
              <a:rPr lang="en-US" dirty="0"/>
              <a:t>What does your club Stand for and What</a:t>
            </a:r>
            <a:r>
              <a:rPr lang="en-US" baseline="0" dirty="0"/>
              <a:t> are y</a:t>
            </a:r>
            <a:r>
              <a:rPr lang="en-US" dirty="0"/>
              <a:t>our Club Attributes.  Typically this is done with a committee of about 5 that brings a recommendation back to the club</a:t>
            </a:r>
            <a:r>
              <a:rPr lang="en-US" baseline="0" dirty="0"/>
              <a:t> as to what your motto will be</a:t>
            </a:r>
            <a:r>
              <a:rPr lang="en-US" dirty="0"/>
              <a:t>.  Who would be willing to lead this committee?  (Get a volunteer.) Who will help ______ with this? (Get 4-5 volunteers.) When will you meet for the first time?</a:t>
            </a:r>
            <a:endParaRPr lang="en-US" baseline="0" dirty="0"/>
          </a:p>
          <a:p>
            <a:endParaRPr lang="en-US" baseline="0" dirty="0"/>
          </a:p>
          <a:p>
            <a:pPr defTabSz="907633">
              <a:defRPr/>
            </a:pPr>
            <a:r>
              <a:rPr lang="en-US" baseline="0" dirty="0"/>
              <a:t>3. </a:t>
            </a:r>
            <a:r>
              <a:rPr lang="en-US" dirty="0"/>
              <a:t>You will need to decide how </a:t>
            </a:r>
            <a:r>
              <a:rPr lang="en-US" baseline="0" dirty="0"/>
              <a:t>to develop a process for generating the Master Plan using each of the top ideas.  </a:t>
            </a:r>
            <a:r>
              <a:rPr lang="en-US" dirty="0"/>
              <a:t>This is different for every club, but certainly can be done with your existing committees and/or those of you here at the Visioning. </a:t>
            </a:r>
            <a:r>
              <a:rPr lang="en-US" baseline="0" dirty="0"/>
              <a:t>This committee will develop a process for creation of the Master Plan. </a:t>
            </a:r>
            <a:r>
              <a:rPr lang="en-US" dirty="0"/>
              <a:t>Who wants to be on the committee to generate the process by which the Master Plan will be developed?</a:t>
            </a:r>
            <a:r>
              <a:rPr lang="en-US" baseline="0" dirty="0"/>
              <a:t> (Get 4-5 volunteers.) When will you have that process generated?</a:t>
            </a:r>
          </a:p>
          <a:p>
            <a:pPr defTabSz="907633">
              <a:defRPr/>
            </a:pPr>
            <a:endParaRPr lang="en-US" baseline="0" dirty="0"/>
          </a:p>
          <a:p>
            <a:pPr defTabSz="907633">
              <a:defRPr/>
            </a:pPr>
            <a:r>
              <a:rPr lang="en-US" dirty="0"/>
              <a:t>4. Now you need to engage the club in what has happened in order to get a collaborative commitment.  Likely they will have heard about the Visioning</a:t>
            </a:r>
            <a:r>
              <a:rPr lang="en-US" baseline="0" dirty="0"/>
              <a:t> event</a:t>
            </a:r>
            <a:r>
              <a:rPr lang="en-US" dirty="0"/>
              <a:t> and will be excited to hear what has happened.</a:t>
            </a:r>
            <a:r>
              <a:rPr lang="en-US" baseline="0" dirty="0"/>
              <a:t> </a:t>
            </a:r>
            <a:r>
              <a:rPr lang="en-US" dirty="0"/>
              <a:t>Remember that you came to this event as a group, so this presentation should be done as a group.  If a number of you are sharing, this will help engage the rest of the club. We</a:t>
            </a:r>
            <a:r>
              <a:rPr lang="en-US" baseline="0" dirty="0"/>
              <a:t> have a PowerPoint template for you to use to describe what Visioning is all about and the results of the Visioning. Who wants to help your President present to the club? (Get 4-5 volunteers.) </a:t>
            </a:r>
            <a:r>
              <a:rPr lang="en-US" dirty="0"/>
              <a:t>President</a:t>
            </a:r>
            <a:r>
              <a:rPr lang="en-US" baseline="0" dirty="0"/>
              <a:t> _______</a:t>
            </a:r>
            <a:r>
              <a:rPr lang="en-US" dirty="0"/>
              <a:t>, when would be a good time to share the</a:t>
            </a:r>
            <a:r>
              <a:rPr lang="en-US" baseline="0" dirty="0"/>
              <a:t> results of the Visioning with your club? </a:t>
            </a:r>
          </a:p>
          <a:p>
            <a:pPr defTabSz="907633">
              <a:defRPr/>
            </a:pPr>
            <a:endParaRPr lang="en-US" baseline="0" dirty="0"/>
          </a:p>
          <a:p>
            <a:pPr defTabSz="907633">
              <a:defRPr/>
            </a:pPr>
            <a:r>
              <a:rPr lang="en-US" dirty="0"/>
              <a:t>5. Would</a:t>
            </a:r>
            <a:r>
              <a:rPr lang="en-US" baseline="0" dirty="0"/>
              <a:t> </a:t>
            </a:r>
            <a:r>
              <a:rPr lang="en-US" dirty="0"/>
              <a:t>one person or</a:t>
            </a:r>
            <a:r>
              <a:rPr lang="en-US" baseline="0" dirty="0"/>
              <a:t> a group of you</a:t>
            </a:r>
            <a:r>
              <a:rPr lang="en-US" dirty="0"/>
              <a:t> be willing to be the Impact Leader</a:t>
            </a:r>
            <a:r>
              <a:rPr lang="en-US" baseline="0" dirty="0"/>
              <a:t> </a:t>
            </a:r>
            <a:r>
              <a:rPr lang="en-US" dirty="0"/>
              <a:t>or Club Impact Team, not DOING everything, but making sure the club keeps moving forward with this vital work?</a:t>
            </a:r>
            <a:r>
              <a:rPr lang="en-US" baseline="0" dirty="0"/>
              <a:t>  (Get one volunteer or a group of volunteers.) Of course, the champion’s or team’s job will be for the next three years on a continual basis. </a:t>
            </a:r>
          </a:p>
          <a:p>
            <a:pPr defTabSz="907633">
              <a:defRPr/>
            </a:pPr>
            <a:endParaRPr lang="en-US" baseline="0" dirty="0"/>
          </a:p>
          <a:p>
            <a:pPr defTabSz="907633">
              <a:defRPr/>
            </a:pPr>
            <a:r>
              <a:rPr lang="en-US" baseline="0" dirty="0"/>
              <a:t>6. </a:t>
            </a:r>
            <a:r>
              <a:rPr lang="en-US" b="1" dirty="0"/>
              <a:t>If</a:t>
            </a:r>
            <a:r>
              <a:rPr lang="en-US" b="1" baseline="0" dirty="0"/>
              <a:t> virtual: </a:t>
            </a:r>
            <a:r>
              <a:rPr lang="en-US" b="0" baseline="0" dirty="0"/>
              <a:t>(</a:t>
            </a:r>
            <a:r>
              <a:rPr lang="en-US" dirty="0"/>
              <a:t>Go back to the PowerPoint.)</a:t>
            </a:r>
            <a:r>
              <a:rPr lang="en-US" b="1" dirty="0"/>
              <a:t> If on-site:</a:t>
            </a:r>
            <a:r>
              <a:rPr lang="en-US" dirty="0"/>
              <a:t>  (Just point to the PowerPoint.)</a:t>
            </a:r>
          </a:p>
          <a:p>
            <a:pPr defTabSz="907633">
              <a:defRPr/>
            </a:pPr>
            <a:r>
              <a:rPr lang="en-US" baseline="0" dirty="0"/>
              <a:t>You have a Master Plan with goals to accomplish over the next three years. Now you need to have a process by which the Action Plan for each of those goals will be created? We encourage you to give this task to your committees after presenting the results. When a committee generates its own plan, it is more likely to follow through with the plan. </a:t>
            </a:r>
          </a:p>
          <a:p>
            <a:pPr marL="0" marR="0" lvl="0" indent="0" algn="l" defTabSz="90763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0763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we have our new Vision to Success Guide for the club which will be sent to the President. </a:t>
            </a:r>
          </a:p>
          <a:p>
            <a:pPr marL="0" marR="0" lvl="0" indent="0" algn="l" defTabSz="90763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CHANGE SCREEN TO V2S form</a:t>
            </a:r>
          </a:p>
          <a:p>
            <a:pPr defTabSz="907633">
              <a:defRPr/>
            </a:pPr>
            <a:endParaRPr lang="en-US" baseline="0" dirty="0"/>
          </a:p>
          <a:p>
            <a:r>
              <a:rPr lang="en-US" sz="1200" kern="1200" dirty="0">
                <a:solidFill>
                  <a:schemeClr val="tx1"/>
                </a:solidFill>
                <a:effectLst/>
                <a:latin typeface="+mn-lt"/>
                <a:ea typeface="+mn-ea"/>
                <a:cs typeface="+mn-cs"/>
              </a:rPr>
              <a:t>As you can see as Jill scrolls over it, each of the assignments gets a deeper dive here to help remind the club of the information that was shared at the event about each of these steps, hearing again what was just said, but adding MORE helpful information.    It has additional ideas for how to keep the plan alive, share the plan, </a:t>
            </a:r>
            <a:r>
              <a:rPr lang="en-US" sz="1200" b="1" kern="1200" dirty="0">
                <a:solidFill>
                  <a:schemeClr val="tx1"/>
                </a:solidFill>
                <a:effectLst/>
                <a:latin typeface="+mn-lt"/>
                <a:ea typeface="+mn-ea"/>
                <a:cs typeface="+mn-cs"/>
              </a:rPr>
              <a:t>both inside and outside</a:t>
            </a:r>
            <a:r>
              <a:rPr lang="en-US" sz="1200" kern="1200" dirty="0">
                <a:solidFill>
                  <a:schemeClr val="tx1"/>
                </a:solidFill>
                <a:effectLst/>
                <a:latin typeface="+mn-lt"/>
                <a:ea typeface="+mn-ea"/>
                <a:cs typeface="+mn-cs"/>
              </a:rPr>
              <a:t> of the club, a critical part of successful execution.  It has examples of a completed Master Plan and Action Plan.  This was just piloted with a District and the feedback from the Chair that the first club found it very helpful.  He then shared the Guide with his team of facilitators, and they were so excited that they are in the process of sending it out to the last 5 clubs that had a facilitation event! </a:t>
            </a:r>
          </a:p>
          <a:p>
            <a:r>
              <a:rPr lang="en-US" sz="1200" kern="1200" dirty="0">
                <a:solidFill>
                  <a:schemeClr val="tx1"/>
                </a:solidFill>
                <a:effectLst/>
                <a:latin typeface="+mn-lt"/>
                <a:ea typeface="+mn-ea"/>
                <a:cs typeface="+mn-cs"/>
              </a:rPr>
              <a:t>As you coordinators and facilitators utilize the guide, please gives us input on other ways you have seen, or used, or thought would work to ensure the clubs success in the implementation stage.  Please send any ideas to Rita or me.</a:t>
            </a:r>
          </a:p>
          <a:p>
            <a:pPr defTabSz="907633">
              <a:defRPr/>
            </a:pPr>
            <a:endParaRPr lang="en-US" baseline="0" dirty="0"/>
          </a:p>
          <a:p>
            <a:pPr defTabSz="907633">
              <a:defRPr/>
            </a:pPr>
            <a:r>
              <a:rPr lang="en-US" dirty="0"/>
              <a:t>After everything is developed, be sure to send the Master Plan to your Assistant Governor and your District Governor so they can support you in your process of achievement.</a:t>
            </a:r>
          </a:p>
          <a:p>
            <a:pPr defTabSz="907633">
              <a:defRPr/>
            </a:pPr>
            <a:endParaRPr lang="en-US" baseline="0" dirty="0"/>
          </a:p>
          <a:p>
            <a:pPr defTabSz="907633">
              <a:defRPr/>
            </a:pPr>
            <a:r>
              <a:rPr lang="en-US" b="1" dirty="0"/>
              <a:t>If on-site:</a:t>
            </a:r>
          </a:p>
          <a:p>
            <a:pPr defTabSz="907633">
              <a:defRPr/>
            </a:pPr>
            <a:r>
              <a:rPr lang="en-US" dirty="0"/>
              <a:t>Give them the evaluation form and have them fill it out.</a:t>
            </a:r>
          </a:p>
          <a:p>
            <a:pPr defTabSz="907633">
              <a:defRPr/>
            </a:pPr>
            <a:endParaRPr lang="en-US" baseline="0" dirty="0"/>
          </a:p>
          <a:p>
            <a:pPr defTabSz="907633">
              <a:defRPr/>
            </a:pPr>
            <a:r>
              <a:rPr lang="en-US" b="1" dirty="0"/>
              <a:t>If virtual: </a:t>
            </a:r>
          </a:p>
          <a:p>
            <a:pPr defTabSz="907633">
              <a:defRPr/>
            </a:pPr>
            <a:r>
              <a:rPr lang="en-US" dirty="0"/>
              <a:t>We would like to do a Poll to get some feedback from you. There are four questions. Please chose an answer for the first question and then submit. Then do the same for the other three questions.</a:t>
            </a:r>
          </a:p>
          <a:p>
            <a:pPr defTabSz="907633">
              <a:defRPr/>
            </a:pPr>
            <a:endParaRPr lang="en-US" baseline="0" dirty="0"/>
          </a:p>
          <a:p>
            <a:pPr defTabSz="907633">
              <a:defRPr/>
            </a:pPr>
            <a:endParaRPr lang="en-US" baseline="0" dirty="0"/>
          </a:p>
          <a:p>
            <a:pPr defTabSz="907633">
              <a:defRPr/>
            </a:pPr>
            <a:endParaRPr lang="en-US" dirty="0"/>
          </a:p>
          <a:p>
            <a:pPr marL="226908" indent="-226908" defTabSz="907633">
              <a:buFontTx/>
              <a:buAutoNum type="arabicPeriod"/>
              <a:defRPr/>
            </a:pPr>
            <a:endParaRPr lang="en-US" dirty="0"/>
          </a:p>
          <a:p>
            <a:pPr defTabSz="907633">
              <a:defRPr/>
            </a:pPr>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23</a:t>
            </a:fld>
            <a:endParaRPr lang="en-US" dirty="0"/>
          </a:p>
        </p:txBody>
      </p:sp>
    </p:spTree>
    <p:extLst>
      <p:ext uri="{BB962C8B-B14F-4D97-AF65-F5344CB8AC3E}">
        <p14:creationId xmlns:p14="http://schemas.microsoft.com/office/powerpoint/2010/main" val="51449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pause now for any questions you might have. Please</a:t>
            </a:r>
            <a:r>
              <a:rPr lang="en-US" baseline="0" dirty="0"/>
              <a:t> raise your hand in the participant function and I will call on you to unmute and ask your question or you may put your question in the chat box. </a:t>
            </a:r>
            <a:endParaRPr lang="en-US" dirty="0"/>
          </a:p>
          <a:p>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24</a:t>
            </a:fld>
            <a:endParaRPr lang="en-US" dirty="0"/>
          </a:p>
        </p:txBody>
      </p:sp>
    </p:spTree>
    <p:extLst>
      <p:ext uri="{BB962C8B-B14F-4D97-AF65-F5344CB8AC3E}">
        <p14:creationId xmlns:p14="http://schemas.microsoft.com/office/powerpoint/2010/main" val="235246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a:t>
            </a:r>
          </a:p>
          <a:p>
            <a:r>
              <a:rPr lang="en-US" sz="1200" b="0" i="0" kern="1200" dirty="0">
                <a:solidFill>
                  <a:schemeClr val="tx1"/>
                </a:solidFill>
                <a:effectLst/>
                <a:latin typeface="+mn-lt"/>
                <a:ea typeface="+mn-ea"/>
                <a:cs typeface="+mn-cs"/>
              </a:rPr>
              <a:t>So, tonight we looked at the Status Assessment (Club Profile and Rotary Vision Questionnaire), Writing exercise (Resource sheets) and our planning documents: the Master Plan, Action Plan, and Vision to Success Guide. In addition, we talked about the email chains, which should be on the website in early December.   </a:t>
            </a:r>
          </a:p>
          <a:p>
            <a:r>
              <a:rPr lang="en-US" sz="1200" b="1" i="0" kern="1200" dirty="0">
                <a:solidFill>
                  <a:schemeClr val="tx1"/>
                </a:solidFill>
                <a:effectLst/>
                <a:latin typeface="+mn-lt"/>
                <a:ea typeface="+mn-ea"/>
                <a:cs typeface="+mn-cs"/>
              </a:rPr>
              <a:t>STOP SHARE GO TO LIVE WEB</a:t>
            </a:r>
          </a:p>
          <a:p>
            <a:r>
              <a:rPr lang="en-US" sz="1200" b="0" i="0" kern="1200" dirty="0">
                <a:solidFill>
                  <a:schemeClr val="tx1"/>
                </a:solidFill>
                <a:effectLst/>
                <a:latin typeface="+mn-lt"/>
                <a:ea typeface="+mn-ea"/>
                <a:cs typeface="+mn-cs"/>
              </a:rPr>
              <a:t>We are very excited about all of these resources being available to you on the website.  This is the first and foremost place to look for resources and information is at the website.  As you can see, when you are logged in the resources are found under Promoting in your District, Building your team (being developed),  AND, where you will find the resources that we looked at today: Prep for a Visioning Event, Event Delivery, and Event Follow-up.</a:t>
            </a:r>
          </a:p>
          <a:p>
            <a:r>
              <a:rPr lang="en-US" sz="1200" b="0" i="0" kern="1200" dirty="0">
                <a:solidFill>
                  <a:schemeClr val="tx1"/>
                </a:solidFill>
                <a:effectLst/>
                <a:latin typeface="+mn-lt"/>
                <a:ea typeface="+mn-ea"/>
                <a:cs typeface="+mn-cs"/>
              </a:rPr>
              <a:t> If you are a District Coordinator, you either have a login or hit Join IVFC.  If you are a facilitator, please contact your District Coordinator for resources.  We will be continuing to add resources for you to use, so please continue to look here for updates. </a:t>
            </a:r>
          </a:p>
          <a:p>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25</a:t>
            </a:fld>
            <a:endParaRPr lang="en-US" dirty="0"/>
          </a:p>
        </p:txBody>
      </p:sp>
    </p:spTree>
    <p:extLst>
      <p:ext uri="{BB962C8B-B14F-4D97-AF65-F5344CB8AC3E}">
        <p14:creationId xmlns:p14="http://schemas.microsoft.com/office/powerpoint/2010/main" val="309062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Rita </a:t>
            </a:r>
          </a:p>
          <a:p>
            <a:r>
              <a:rPr lang="en-US" dirty="0"/>
              <a:t>As we move forward with trying to build out training pieces, especially in this new Virtual world we are operating in it is important to find out how we can be of assistance to you.  In this next poll, we’d like to know what kind of training you need help with.  Please indicate on the poll.</a:t>
            </a:r>
          </a:p>
          <a:p>
            <a:endParaRPr lang="en-US" dirty="0"/>
          </a:p>
          <a:p>
            <a:r>
              <a:rPr lang="en-US" dirty="0"/>
              <a:t>AFTER POLL:  Thank you.  Please don’t hesitate to give us more feedback if you have thoughts.</a:t>
            </a:r>
          </a:p>
        </p:txBody>
      </p:sp>
      <p:sp>
        <p:nvSpPr>
          <p:cNvPr id="4" name="Slide Number Placeholder 3"/>
          <p:cNvSpPr>
            <a:spLocks noGrp="1"/>
          </p:cNvSpPr>
          <p:nvPr>
            <p:ph type="sldNum" sz="quarter" idx="10"/>
          </p:nvPr>
        </p:nvSpPr>
        <p:spPr/>
        <p:txBody>
          <a:bodyPr/>
          <a:lstStyle/>
          <a:p>
            <a:fld id="{7F37225C-90AB-48FB-9FBB-592EE4DE956A}" type="slidenum">
              <a:rPr lang="en-US" smtClean="0"/>
              <a:t>26</a:t>
            </a:fld>
            <a:endParaRPr lang="en-US" dirty="0"/>
          </a:p>
        </p:txBody>
      </p:sp>
    </p:spTree>
    <p:extLst>
      <p:ext uri="{BB962C8B-B14F-4D97-AF65-F5344CB8AC3E}">
        <p14:creationId xmlns:p14="http://schemas.microsoft.com/office/powerpoint/2010/main" val="343951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two questions that we ask at the end of a Visioning so we want to ask them to you tonight</a:t>
            </a:r>
            <a:r>
              <a:rPr lang="en-US" baseline="0" dirty="0"/>
              <a:t> too</a:t>
            </a:r>
            <a:r>
              <a:rPr lang="en-US" dirty="0"/>
              <a:t>. Please</a:t>
            </a:r>
            <a:r>
              <a:rPr lang="en-US" baseline="0" dirty="0"/>
              <a:t> raise your hand in the participant function and I will call on you to unmute and respond.</a:t>
            </a:r>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27</a:t>
            </a:fld>
            <a:endParaRPr lang="en-US" dirty="0"/>
          </a:p>
        </p:txBody>
      </p:sp>
    </p:spTree>
    <p:extLst>
      <p:ext uri="{BB962C8B-B14F-4D97-AF65-F5344CB8AC3E}">
        <p14:creationId xmlns:p14="http://schemas.microsoft.com/office/powerpoint/2010/main" val="3441632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Our next deep dive is something we know you still have questions about, and that’s how to set up and conduct a Virtual Club Visioning Facilitation.  Please register to attend December 3 at 6p central and I have just put that link in the chat box</a:t>
            </a:r>
          </a:p>
        </p:txBody>
      </p:sp>
      <p:sp>
        <p:nvSpPr>
          <p:cNvPr id="4" name="Slide Number Placeholder 3"/>
          <p:cNvSpPr>
            <a:spLocks noGrp="1"/>
          </p:cNvSpPr>
          <p:nvPr>
            <p:ph type="sldNum" sz="quarter" idx="10"/>
          </p:nvPr>
        </p:nvSpPr>
        <p:spPr/>
        <p:txBody>
          <a:bodyPr/>
          <a:lstStyle/>
          <a:p>
            <a:fld id="{7F37225C-90AB-48FB-9FBB-592EE4DE956A}" type="slidenum">
              <a:rPr lang="en-US" smtClean="0"/>
              <a:t>28</a:t>
            </a:fld>
            <a:endParaRPr lang="en-US" dirty="0"/>
          </a:p>
        </p:txBody>
      </p:sp>
    </p:spTree>
    <p:extLst>
      <p:ext uri="{BB962C8B-B14F-4D97-AF65-F5344CB8AC3E}">
        <p14:creationId xmlns:p14="http://schemas.microsoft.com/office/powerpoint/2010/main" val="781462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We want to thank you for being committed to helping</a:t>
            </a:r>
            <a:r>
              <a:rPr lang="en-US" baseline="0" dirty="0"/>
              <a:t> clubs learn a process which can help them be more dynamic and engaging. Remember, the club does not know the process so even if you miss a part or mess up, they will have no idea it happened. Practice your part over before you go to the Visioning event and you will do just fine. If it is to be a virtual Visioning, an absolute must is the Tech Rehearsal. We wish each of you good luck in your facilitation journey. And thank you to your Governor Line for bringing Club Visioning to your District.</a:t>
            </a:r>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29</a:t>
            </a:fld>
            <a:endParaRPr lang="en-US" dirty="0"/>
          </a:p>
        </p:txBody>
      </p:sp>
    </p:spTree>
    <p:extLst>
      <p:ext uri="{BB962C8B-B14F-4D97-AF65-F5344CB8AC3E}">
        <p14:creationId xmlns:p14="http://schemas.microsoft.com/office/powerpoint/2010/main" val="192985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all of you.  One of the things we would like to start with is a poll to find out how many of you have been continuing with live on site Visioning so we are inclusive of those experiences as we share with you today.  So, please respond to the following poll:</a:t>
            </a:r>
          </a:p>
          <a:p>
            <a:pPr defTabSz="907633">
              <a:defRPr/>
            </a:pPr>
            <a:r>
              <a:rPr lang="en-US" dirty="0"/>
              <a:t>Have or are you doing in person/on site visioning since the pandemic began in February of this year?</a:t>
            </a:r>
            <a:endParaRPr lang="en-US" dirty="0">
              <a:solidFill>
                <a:schemeClr val="tx1"/>
              </a:solidFill>
            </a:endParaRPr>
          </a:p>
          <a:p>
            <a:pPr marL="226908" indent="-226908" defTabSz="907633">
              <a:buFontTx/>
              <a:buAutoNum type="arabicPeriod"/>
              <a:defRPr/>
            </a:pPr>
            <a:r>
              <a:rPr lang="en-US" dirty="0"/>
              <a:t> Yes and continue</a:t>
            </a:r>
          </a:p>
          <a:p>
            <a:pPr marL="226908" indent="-226908" defTabSz="907633">
              <a:buFontTx/>
              <a:buAutoNum type="arabicPeriod"/>
              <a:defRPr/>
            </a:pPr>
            <a:r>
              <a:rPr lang="en-US" dirty="0"/>
              <a:t> We have done some</a:t>
            </a:r>
          </a:p>
          <a:p>
            <a:pPr marL="226908" indent="-226908" defTabSz="907633">
              <a:buFontTx/>
              <a:buAutoNum type="arabicPeriod"/>
              <a:defRPr/>
            </a:pPr>
            <a:r>
              <a:rPr lang="en-US" dirty="0"/>
              <a:t> No</a:t>
            </a:r>
          </a:p>
          <a:p>
            <a:pPr marL="226908" indent="-226908" defTabSz="907633">
              <a:buFontTx/>
              <a:buAutoNum type="arabicPeriod"/>
              <a:defRPr/>
            </a:pPr>
            <a:r>
              <a:rPr lang="en-US" dirty="0"/>
              <a:t> No, but want to start again</a:t>
            </a:r>
          </a:p>
          <a:p>
            <a:r>
              <a:rPr lang="en-US" dirty="0"/>
              <a:t>(Do poll. Read the poll and choices.)  </a:t>
            </a:r>
          </a:p>
          <a:p>
            <a:endParaRPr lang="en-US" dirty="0"/>
          </a:p>
          <a:p>
            <a:r>
              <a:rPr lang="en-US" dirty="0"/>
              <a:t>Though we are offering training for Virtual Visioning, we still support and applaud on site visioning.  It works well for some clubs and members, it works easier for Districts that are geographically compact so facilitators do not have to travel, and someday this pandemic will come to a close and you will have to decide if you want to embrace it again.  In the meantime, Virtual Visioning is a great tool, and it absolutely will help Districts that have geographical challenges.</a:t>
            </a:r>
          </a:p>
        </p:txBody>
      </p:sp>
      <p:sp>
        <p:nvSpPr>
          <p:cNvPr id="4" name="Slide Number Placeholder 3"/>
          <p:cNvSpPr>
            <a:spLocks noGrp="1"/>
          </p:cNvSpPr>
          <p:nvPr>
            <p:ph type="sldNum" sz="quarter" idx="10"/>
          </p:nvPr>
        </p:nvSpPr>
        <p:spPr/>
        <p:txBody>
          <a:bodyPr/>
          <a:lstStyle/>
          <a:p>
            <a:fld id="{7F37225C-90AB-48FB-9FBB-592EE4DE956A}" type="slidenum">
              <a:rPr lang="en-US" smtClean="0"/>
              <a:t>3</a:t>
            </a:fld>
            <a:endParaRPr lang="en-US" dirty="0"/>
          </a:p>
        </p:txBody>
      </p:sp>
    </p:spTree>
    <p:extLst>
      <p:ext uri="{BB962C8B-B14F-4D97-AF65-F5344CB8AC3E}">
        <p14:creationId xmlns:p14="http://schemas.microsoft.com/office/powerpoint/2010/main" val="343951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process of visioning remains very similar to what it was when you went through training.  The biggest change is that we recommend sending the writing exercise </a:t>
            </a:r>
            <a:r>
              <a:rPr lang="en-US" sz="1200" b="1" kern="1200" dirty="0">
                <a:solidFill>
                  <a:schemeClr val="tx1"/>
                </a:solidFill>
                <a:effectLst/>
                <a:latin typeface="+mn-lt"/>
                <a:ea typeface="+mn-ea"/>
                <a:cs typeface="+mn-cs"/>
              </a:rPr>
              <a:t>ahead</a:t>
            </a:r>
            <a:r>
              <a:rPr lang="en-US" sz="1200" kern="1200" dirty="0">
                <a:solidFill>
                  <a:schemeClr val="tx1"/>
                </a:solidFill>
                <a:effectLst/>
                <a:latin typeface="+mn-lt"/>
                <a:ea typeface="+mn-ea"/>
                <a:cs typeface="+mn-cs"/>
              </a:rPr>
              <a:t> of the event to free up time during the event to include an introduction to Action Plans and practice of same.  We’ll drill into WHY later, but simply stated, we find that when members engage in the practice AT the visioning event, they are far more likely to have success with implementation afterwards.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Tonight we are going to go through a number of enhancements to our standard process, but the </a:t>
            </a:r>
            <a:r>
              <a:rPr lang="en-US" sz="1200" b="1" kern="1200" dirty="0">
                <a:solidFill>
                  <a:schemeClr val="tx1"/>
                </a:solidFill>
                <a:effectLst/>
                <a:latin typeface="+mn-lt"/>
                <a:ea typeface="+mn-ea"/>
                <a:cs typeface="+mn-cs"/>
              </a:rPr>
              <a:t>Virtual </a:t>
            </a:r>
            <a:r>
              <a:rPr lang="en-US" sz="1200" kern="1200" dirty="0">
                <a:solidFill>
                  <a:schemeClr val="tx1"/>
                </a:solidFill>
                <a:effectLst/>
                <a:latin typeface="+mn-lt"/>
                <a:ea typeface="+mn-ea"/>
                <a:cs typeface="+mn-cs"/>
              </a:rPr>
              <a:t>aspects of Visioning will be addressed in the next webinar.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Status Assessment (Club Profile and Rotary Vision Questionnaire)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Writing exercise (Resource sheets)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WEBINAR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Rules of the Zoom/Room &amp; Introductions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PowerPoint Presentation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Extraction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Voting (2 rounds)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TODAY ALSO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Master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Action Plans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Vision to Success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let’s look next at a new resource that we are working on.</a:t>
            </a:r>
          </a:p>
          <a:p>
            <a:endParaRPr lang="en-US" b="1" dirty="0"/>
          </a:p>
        </p:txBody>
      </p:sp>
      <p:sp>
        <p:nvSpPr>
          <p:cNvPr id="4" name="Slide Number Placeholder 3"/>
          <p:cNvSpPr>
            <a:spLocks noGrp="1"/>
          </p:cNvSpPr>
          <p:nvPr>
            <p:ph type="sldNum" sz="quarter" idx="10"/>
          </p:nvPr>
        </p:nvSpPr>
        <p:spPr/>
        <p:txBody>
          <a:bodyPr/>
          <a:lstStyle/>
          <a:p>
            <a:fld id="{7F37225C-90AB-48FB-9FBB-592EE4DE956A}" type="slidenum">
              <a:rPr lang="en-US" smtClean="0"/>
              <a:t>4</a:t>
            </a:fld>
            <a:endParaRPr lang="en-US" dirty="0"/>
          </a:p>
        </p:txBody>
      </p:sp>
    </p:spTree>
    <p:extLst>
      <p:ext uri="{BB962C8B-B14F-4D97-AF65-F5344CB8AC3E}">
        <p14:creationId xmlns:p14="http://schemas.microsoft.com/office/powerpoint/2010/main" val="422366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our visioning chairs has kindly shared the email chain that he uses from beginning to end of the process.  We are in working on getting these standardized and posted to the website for your use.  As you can see On the Pre Event Slide, the content is listed, along with WHO the emails go to, and what attachments are included. (I will go through the list and tell a bit about content in each.</a:t>
            </a:r>
            <a:r>
              <a:rPr lang="en-US" sz="1200" b="1" kern="1200" dirty="0">
                <a:solidFill>
                  <a:schemeClr val="tx1"/>
                </a:solidFill>
                <a:effectLst/>
                <a:latin typeface="+mn-lt"/>
                <a:ea typeface="+mn-ea"/>
                <a:cs typeface="+mn-cs"/>
              </a:rPr>
              <a:t> note to self</a:t>
            </a:r>
            <a:r>
              <a:rPr lang="en-US" sz="1200" kern="1200" dirty="0">
                <a:solidFill>
                  <a:schemeClr val="tx1"/>
                </a:solidFill>
                <a:effectLst/>
                <a:latin typeface="+mn-lt"/>
                <a:ea typeface="+mn-ea"/>
                <a:cs typeface="+mn-cs"/>
              </a:rPr>
              <a:t> – the two prep emails are for the facilitation team.  The completed club profile &amp; RVQ in one, and the assignments for the team and links to practice vides in the other)  Next the Post Event emails.</a:t>
            </a:r>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5</a:t>
            </a:fld>
            <a:endParaRPr lang="en-US" dirty="0"/>
          </a:p>
        </p:txBody>
      </p:sp>
    </p:spTree>
    <p:extLst>
      <p:ext uri="{BB962C8B-B14F-4D97-AF65-F5344CB8AC3E}">
        <p14:creationId xmlns:p14="http://schemas.microsoft.com/office/powerpoint/2010/main" val="103292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will go through the list and tell a bit about content in each)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emails have the critical information needed at each step and you will not be “reinventing the wheel” as you send out information.   And, since they are in a word format, they can easily be adapted if there is something else that you would like to add.</a:t>
            </a:r>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6</a:t>
            </a:fld>
            <a:endParaRPr lang="en-US" dirty="0"/>
          </a:p>
        </p:txBody>
      </p:sp>
    </p:spTree>
    <p:extLst>
      <p:ext uri="{BB962C8B-B14F-4D97-AF65-F5344CB8AC3E}">
        <p14:creationId xmlns:p14="http://schemas.microsoft.com/office/powerpoint/2010/main" val="292518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Analytics are important, both for the club, but for also for the District and beyond. The Club</a:t>
            </a:r>
            <a:r>
              <a:rPr lang="en-US" baseline="0" dirty="0"/>
              <a:t> Profile, filled out by the President or club liaison, is one of the analytics tools as well as used for creating a current baseline of the club. It asks seven measurable questions such as number of members, number of volunteer hours, dollars raised, etc.  It is given again a year later to see any improvement in the club after achieving some of their goals. It is c</a:t>
            </a:r>
            <a:r>
              <a:rPr lang="en-US" dirty="0"/>
              <a:t>ritically important that you get this before visioning and deploy one year later, then share with our Analytics team</a:t>
            </a:r>
          </a:p>
          <a:p>
            <a:endParaRPr lang="en-US" baseline="0"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7</a:t>
            </a:fld>
            <a:endParaRPr lang="en-US" dirty="0"/>
          </a:p>
        </p:txBody>
      </p:sp>
    </p:spTree>
    <p:extLst>
      <p:ext uri="{BB962C8B-B14F-4D97-AF65-F5344CB8AC3E}">
        <p14:creationId xmlns:p14="http://schemas.microsoft.com/office/powerpoint/2010/main" val="31494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The RVQ or Rotary Visioning Questionnaire is a club survey that gives the leadership an idea about</a:t>
            </a:r>
            <a:r>
              <a:rPr lang="en-US" baseline="0" dirty="0"/>
              <a:t> what the members think about their club at the present time. It is also used to get the club thinking about the areas that the writing exercise will address.  </a:t>
            </a:r>
            <a:r>
              <a:rPr lang="en-US" dirty="0"/>
              <a:t>It has one general question asking if the club is healthy and then eleven questions related to the areas we focus on in the writing exercise.</a:t>
            </a:r>
            <a:r>
              <a:rPr lang="en-US" baseline="0" dirty="0"/>
              <a:t> It can also be used for analytics to see how the members’ views of the club have changed or not over time. It should be sent as a Survey Monkey to club members.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8</a:t>
            </a:fld>
            <a:endParaRPr lang="en-US" dirty="0"/>
          </a:p>
        </p:txBody>
      </p:sp>
    </p:spTree>
    <p:extLst>
      <p:ext uri="{BB962C8B-B14F-4D97-AF65-F5344CB8AC3E}">
        <p14:creationId xmlns:p14="http://schemas.microsoft.com/office/powerpoint/2010/main" val="264436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The Writing</a:t>
            </a:r>
            <a:r>
              <a:rPr lang="en-US" baseline="0" dirty="0"/>
              <a:t> Exercise has been rewritten to be aligned with Rotary’s Action Plan. There is a section on each one of Rotary’s Action Plan priorities: Increasing our Impact, Expanding our Reach, Enhancing Participant Engagement, and Increasing our Ability to Adapt.  As we said in the informational meeting, this is for a couple of reasons.  First:  These four areas in the RI Action Plan are the EPITOME of action!  We want the clubs and their members to be thinking/posting/utilizing/engaging these four statements.  Second: We have always felt that Rotary really becomes Rotary when members engage beyond the club.  Our belief is that this is a way to connect members with Rotary International in a stronger form.   And of course, we also add the areas that are familiar to you: Fundraisers and the Rotary Foundation and if applicable, their Club Foundation.</a:t>
            </a:r>
            <a:endParaRPr lang="en-US" dirty="0"/>
          </a:p>
          <a:p>
            <a:endParaRPr lang="en-US" dirty="0"/>
          </a:p>
        </p:txBody>
      </p:sp>
      <p:sp>
        <p:nvSpPr>
          <p:cNvPr id="4" name="Slide Number Placeholder 3"/>
          <p:cNvSpPr>
            <a:spLocks noGrp="1"/>
          </p:cNvSpPr>
          <p:nvPr>
            <p:ph type="sldNum" sz="quarter" idx="10"/>
          </p:nvPr>
        </p:nvSpPr>
        <p:spPr/>
        <p:txBody>
          <a:bodyPr/>
          <a:lstStyle/>
          <a:p>
            <a:fld id="{7F37225C-90AB-48FB-9FBB-592EE4DE956A}" type="slidenum">
              <a:rPr lang="en-US" smtClean="0"/>
              <a:t>9</a:t>
            </a:fld>
            <a:endParaRPr lang="en-US" dirty="0"/>
          </a:p>
        </p:txBody>
      </p:sp>
    </p:spTree>
    <p:extLst>
      <p:ext uri="{BB962C8B-B14F-4D97-AF65-F5344CB8AC3E}">
        <p14:creationId xmlns:p14="http://schemas.microsoft.com/office/powerpoint/2010/main" val="352072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524C78-5BA1-4C10-A662-884AD6A6F6AF}"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30219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342DB-C4D4-4CF0-99BF-631CB2D99422}"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428860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9F5DC-4049-4692-8317-57D3ACDBCB3B}"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621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0881D-1DBA-4E59-9A5E-48C219D30165}"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977026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33AB2-53C8-4D18-8513-7511FADA8AC3}"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7238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C1E6D0-FF37-4D7D-B187-178B3AD8D74C}"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12892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DBD2A-C204-45AE-BFED-86CB2C3D21A7}"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942811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545A8-2380-4972-9A46-8FB49B161C99}"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46171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r>
              <a:rPr lang="en-US" noProof="0"/>
              <a:t>Click icon to add SmartArt graphic</a:t>
            </a:r>
            <a:endParaRPr lang="en-US" noProof="0" dirty="0"/>
          </a:p>
        </p:txBody>
      </p:sp>
      <p:sp>
        <p:nvSpPr>
          <p:cNvPr id="4" name="Rectangle 44"/>
          <p:cNvSpPr>
            <a:spLocks noGrp="1" noChangeArrowheads="1"/>
          </p:cNvSpPr>
          <p:nvPr>
            <p:ph type="dt" sz="half" idx="10"/>
          </p:nvPr>
        </p:nvSpPr>
        <p:spPr>
          <a:ln/>
        </p:spPr>
        <p:txBody>
          <a:bodyPr/>
          <a:lstStyle>
            <a:lvl1pPr>
              <a:defRPr/>
            </a:lvl1pPr>
          </a:lstStyle>
          <a:p>
            <a:fld id="{E68E0832-043E-4C56-A6AC-6BD88D00B86F}" type="datetime1">
              <a:rPr lang="en-US" smtClean="0"/>
              <a:t>11/17/2020</a:t>
            </a:fld>
            <a:endParaRPr lang="en-US" dirty="0"/>
          </a:p>
        </p:txBody>
      </p:sp>
      <p:sp>
        <p:nvSpPr>
          <p:cNvPr id="5" name="Rectangle 45"/>
          <p:cNvSpPr>
            <a:spLocks noGrp="1" noChangeArrowheads="1"/>
          </p:cNvSpPr>
          <p:nvPr>
            <p:ph type="ftr" sz="quarter" idx="11"/>
          </p:nvPr>
        </p:nvSpPr>
        <p:spPr>
          <a:ln/>
        </p:spPr>
        <p:txBody>
          <a:bodyPr/>
          <a:lstStyle>
            <a:lvl1pPr>
              <a:defRPr/>
            </a:lvl1pPr>
          </a:lstStyle>
          <a:p>
            <a:endParaRPr lang="en-US" dirty="0"/>
          </a:p>
        </p:txBody>
      </p:sp>
      <p:sp>
        <p:nvSpPr>
          <p:cNvPr id="6" name="Rectangle 46"/>
          <p:cNvSpPr>
            <a:spLocks noGrp="1" noChangeArrowheads="1"/>
          </p:cNvSpPr>
          <p:nvPr>
            <p:ph type="sldNum" sz="quarter" idx="12"/>
          </p:nvPr>
        </p:nvSpPr>
        <p:spPr>
          <a:ln/>
        </p:spPr>
        <p:txBody>
          <a:bodyPr/>
          <a:lstStyle>
            <a:lvl1pPr>
              <a:defRPr/>
            </a:lvl1pPr>
          </a:lstStyle>
          <a:p>
            <a:fld id="{711086E6-AABF-4744-9C21-1660803604B8}" type="slidenum">
              <a:rPr lang="en-US" smtClean="0"/>
              <a:t>‹#›</a:t>
            </a:fld>
            <a:endParaRPr lang="en-US" dirty="0"/>
          </a:p>
        </p:txBody>
      </p:sp>
    </p:spTree>
    <p:extLst>
      <p:ext uri="{BB962C8B-B14F-4D97-AF65-F5344CB8AC3E}">
        <p14:creationId xmlns:p14="http://schemas.microsoft.com/office/powerpoint/2010/main" val="244536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41660737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E8E24-FAE1-4CC0-BBFF-B8A8A6C70D1E}"/>
              </a:ext>
            </a:extLst>
          </p:cNvPr>
          <p:cNvSpPr/>
          <p:nvPr userDrawn="1"/>
        </p:nvSpPr>
        <p:spPr>
          <a:xfrm>
            <a:off x="0" y="0"/>
            <a:ext cx="12192000" cy="426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8A56605-AA6D-41ED-826F-E0659E6FC9A4}"/>
              </a:ext>
            </a:extLst>
          </p:cNvPr>
          <p:cNvSpPr/>
          <p:nvPr userDrawn="1"/>
        </p:nvSpPr>
        <p:spPr>
          <a:xfrm>
            <a:off x="7079520" y="321734"/>
            <a:ext cx="4122659" cy="3597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7" name="Rectangle 6">
            <a:extLst>
              <a:ext uri="{FF2B5EF4-FFF2-40B4-BE49-F238E27FC236}">
                <a16:creationId xmlns:a16="http://schemas.microsoft.com/office/drawing/2014/main" id="{350103AB-F0E7-4B6D-9A71-5A4DD02C080B}"/>
              </a:ext>
            </a:extLst>
          </p:cNvPr>
          <p:cNvSpPr/>
          <p:nvPr userDrawn="1"/>
        </p:nvSpPr>
        <p:spPr>
          <a:xfrm>
            <a:off x="1" y="4264429"/>
            <a:ext cx="12192000" cy="259357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524000" y="5469775"/>
            <a:ext cx="9144000" cy="750050"/>
          </a:xfrm>
        </p:spPr>
        <p:txBody>
          <a:bodyPr anchor="ctr">
            <a:normAutofit/>
          </a:bodyPr>
          <a:lstStyle>
            <a:lvl1pPr marL="0" indent="0" algn="ctr">
              <a:buNone/>
              <a:defRPr lang="en-US" sz="2400" kern="1200" dirty="0">
                <a:solidFill>
                  <a:schemeClr val="bg2"/>
                </a:solidFill>
                <a:effectLst>
                  <a:glow rad="63500">
                    <a:schemeClr val="bg1">
                      <a:alpha val="40000"/>
                    </a:schemeClr>
                  </a:glow>
                </a:effectLst>
                <a:latin typeface="Calibri" panose="020F0502020204030204" pitchFamily="34" charset="0"/>
                <a:ea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A63B92-5881-4876-BC83-1AB957B4BEC4}"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pic>
        <p:nvPicPr>
          <p:cNvPr id="10" name="Picture 9">
            <a:extLst>
              <a:ext uri="{FF2B5EF4-FFF2-40B4-BE49-F238E27FC236}">
                <a16:creationId xmlns:a16="http://schemas.microsoft.com/office/drawing/2014/main" id="{04B60E26-D755-49CD-8392-004856C9484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1734" y="1370000"/>
            <a:ext cx="5458816" cy="1501173"/>
          </a:xfrm>
          <a:prstGeom prst="rect">
            <a:avLst/>
          </a:prstGeom>
          <a:noFill/>
        </p:spPr>
      </p:pic>
      <p:cxnSp>
        <p:nvCxnSpPr>
          <p:cNvPr id="13" name="Straight Connector 12">
            <a:extLst>
              <a:ext uri="{FF2B5EF4-FFF2-40B4-BE49-F238E27FC236}">
                <a16:creationId xmlns:a16="http://schemas.microsoft.com/office/drawing/2014/main" id="{84447DB1-95AE-403E-8FF6-405EE1C92FE7}"/>
              </a:ext>
            </a:extLst>
          </p:cNvPr>
          <p:cNvCxnSpPr>
            <a:cxnSpLocks/>
          </p:cNvCxnSpPr>
          <p:nvPr userDrawn="1"/>
        </p:nvCxnSpPr>
        <p:spPr>
          <a:xfrm>
            <a:off x="6096000" y="1097280"/>
            <a:ext cx="0" cy="2152996"/>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11" name="Text Box 2">
            <a:extLst>
              <a:ext uri="{FF2B5EF4-FFF2-40B4-BE49-F238E27FC236}">
                <a16:creationId xmlns:a16="http://schemas.microsoft.com/office/drawing/2014/main" id="{DA352300-8112-4B67-9055-23A55B3F32D9}"/>
              </a:ext>
            </a:extLst>
          </p:cNvPr>
          <p:cNvSpPr txBox="1">
            <a:spLocks noChangeArrowheads="1"/>
          </p:cNvSpPr>
          <p:nvPr userDrawn="1"/>
        </p:nvSpPr>
        <p:spPr bwMode="auto">
          <a:xfrm>
            <a:off x="0" y="6612890"/>
            <a:ext cx="2752725" cy="21448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80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 2018 International Vision Facilitation Council, Inc.</a:t>
            </a:r>
            <a:endParaRPr lang="en-US" sz="115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66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865AE-A716-4C5C-8501-A6FF678C8AE3}"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396920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97F401-69CC-4BD5-A20E-9582540EB438}"/>
              </a:ext>
            </a:extLst>
          </p:cNvPr>
          <p:cNvSpPr/>
          <p:nvPr userDrawn="1"/>
        </p:nvSpPr>
        <p:spPr>
          <a:xfrm>
            <a:off x="332508" y="293832"/>
            <a:ext cx="11513127" cy="6339724"/>
          </a:xfrm>
          <a:prstGeom prst="rect">
            <a:avLst/>
          </a:prstGeom>
          <a:solidFill>
            <a:srgbClr val="3B3B44">
              <a:alpha val="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9AE48-A42F-4532-8043-CDF97A8AABAA}"/>
              </a:ext>
            </a:extLst>
          </p:cNvPr>
          <p:cNvSpPr>
            <a:spLocks noGrp="1"/>
          </p:cNvSpPr>
          <p:nvPr>
            <p:ph type="title"/>
          </p:nvPr>
        </p:nvSpPr>
        <p:spPr>
          <a:xfrm>
            <a:off x="838200" y="963877"/>
            <a:ext cx="3494361" cy="4930246"/>
          </a:xfrm>
        </p:spPr>
        <p:txBody>
          <a:bodyPr>
            <a:normAutofit/>
          </a:bodyPr>
          <a:lstStyle>
            <a:lvl1pPr algn="r">
              <a:defRPr lang="en-US" sz="4400" b="1" kern="1200" dirty="0">
                <a:solidFill>
                  <a:schemeClr val="accent1"/>
                </a:solidFill>
                <a:effectLst>
                  <a:glow rad="63500">
                    <a:schemeClr val="bg1">
                      <a:alpha val="40000"/>
                    </a:schemeClr>
                  </a:glow>
                </a:effectLst>
                <a:latin typeface="+mj-lt"/>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F32AC473-1C23-45F9-94D8-AB895E1E78B0}"/>
              </a:ext>
            </a:extLst>
          </p:cNvPr>
          <p:cNvSpPr>
            <a:spLocks noGrp="1"/>
          </p:cNvSpPr>
          <p:nvPr>
            <p:ph type="dt" sz="half" idx="10"/>
          </p:nvPr>
        </p:nvSpPr>
        <p:spPr/>
        <p:txBody>
          <a:bodyPr/>
          <a:lstStyle/>
          <a:p>
            <a:fld id="{0A58E96C-6842-412F-B3F6-7EEE8B5FDEC9}" type="datetime1">
              <a:rPr lang="en-US" smtClean="0"/>
              <a:t>11/17/2020</a:t>
            </a:fld>
            <a:endParaRPr lang="en-US" dirty="0"/>
          </a:p>
        </p:txBody>
      </p:sp>
      <p:sp>
        <p:nvSpPr>
          <p:cNvPr id="4" name="Footer Placeholder 3">
            <a:extLst>
              <a:ext uri="{FF2B5EF4-FFF2-40B4-BE49-F238E27FC236}">
                <a16:creationId xmlns:a16="http://schemas.microsoft.com/office/drawing/2014/main" id="{C5556EEE-7F6B-444A-8A70-DCCECD4B35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F4707B-9C2F-46AD-B1CA-444123E1CFBE}"/>
              </a:ext>
            </a:extLst>
          </p:cNvPr>
          <p:cNvSpPr>
            <a:spLocks noGrp="1"/>
          </p:cNvSpPr>
          <p:nvPr>
            <p:ph type="sldNum" sz="quarter" idx="12"/>
          </p:nvPr>
        </p:nvSpPr>
        <p:spPr/>
        <p:txBody>
          <a:bodyPr/>
          <a:lstStyle/>
          <a:p>
            <a:fld id="{711086E6-AABF-4744-9C21-1660803604B8}" type="slidenum">
              <a:rPr lang="en-US" smtClean="0"/>
              <a:t>‹#›</a:t>
            </a:fld>
            <a:endParaRPr lang="en-US" dirty="0"/>
          </a:p>
        </p:txBody>
      </p:sp>
      <p:cxnSp>
        <p:nvCxnSpPr>
          <p:cNvPr id="6" name="Straight Connector 5">
            <a:extLst>
              <a:ext uri="{FF2B5EF4-FFF2-40B4-BE49-F238E27FC236}">
                <a16:creationId xmlns:a16="http://schemas.microsoft.com/office/drawing/2014/main" id="{16E4B09D-F225-4621-9AAE-EAF0C4388D09}"/>
              </a:ext>
            </a:extLst>
          </p:cNvPr>
          <p:cNvCxnSpPr>
            <a:cxnSpLocks/>
          </p:cNvCxnSpPr>
          <p:nvPr userDrawn="1"/>
        </p:nvCxnSpPr>
        <p:spPr>
          <a:xfrm>
            <a:off x="4666211" y="2132214"/>
            <a:ext cx="0" cy="2863735"/>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DD45F5C-FC92-4EC8-8DF9-3B5B5C664BA9}"/>
              </a:ext>
            </a:extLst>
          </p:cNvPr>
          <p:cNvSpPr>
            <a:spLocks noGrp="1"/>
          </p:cNvSpPr>
          <p:nvPr>
            <p:ph type="body" sz="quarter" idx="13" hasCustomPrompt="1"/>
          </p:nvPr>
        </p:nvSpPr>
        <p:spPr>
          <a:xfrm>
            <a:off x="4976031" y="963877"/>
            <a:ext cx="6377762" cy="4930246"/>
          </a:xfrm>
        </p:spPr>
        <p:txBody>
          <a:bodyPr anchor="ctr"/>
          <a:lstStyle>
            <a:lvl1pPr marL="0" indent="0" algn="l" defTabSz="914400" rtl="0" eaLnBrk="1" latinLnBrk="0" hangingPunct="1">
              <a:lnSpc>
                <a:spcPct val="200000"/>
              </a:lnSpc>
              <a:spcBef>
                <a:spcPts val="1000"/>
              </a:spcBef>
              <a:buFont typeface="Arial" panose="020B0604020202020204" pitchFamily="34" charset="0"/>
              <a:buNone/>
              <a:defRPr lang="en-US" sz="2400" b="1" kern="1200" dirty="0" smtClean="0">
                <a:solidFill>
                  <a:schemeClr val="tx1"/>
                </a:solidFill>
                <a:effectLst>
                  <a:glow rad="63500">
                    <a:schemeClr val="bg1">
                      <a:alpha val="40000"/>
                    </a:schemeClr>
                  </a:glow>
                </a:effectLst>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2400" b="1" kern="1200" dirty="0">
                <a:solidFill>
                  <a:schemeClr val="tx1"/>
                </a:solidFill>
                <a:latin typeface="+mn-lt"/>
                <a:ea typeface="+mn-ea"/>
                <a:cs typeface="+mn-cs"/>
              </a:defRPr>
            </a:lvl5pPr>
          </a:lstStyle>
          <a:p>
            <a:pPr lvl="0"/>
            <a:r>
              <a:rPr lang="en-US" dirty="0"/>
              <a:t>Click to add presenters</a:t>
            </a:r>
          </a:p>
        </p:txBody>
      </p:sp>
    </p:spTree>
    <p:extLst>
      <p:ext uri="{BB962C8B-B14F-4D97-AF65-F5344CB8AC3E}">
        <p14:creationId xmlns:p14="http://schemas.microsoft.com/office/powerpoint/2010/main" val="206060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97F401-69CC-4BD5-A20E-9582540EB438}"/>
              </a:ext>
            </a:extLst>
          </p:cNvPr>
          <p:cNvSpPr/>
          <p:nvPr userDrawn="1"/>
        </p:nvSpPr>
        <p:spPr>
          <a:xfrm>
            <a:off x="332508" y="293832"/>
            <a:ext cx="11513127" cy="6339724"/>
          </a:xfrm>
          <a:prstGeom prst="rect">
            <a:avLst/>
          </a:prstGeom>
          <a:solidFill>
            <a:srgbClr val="3B3B44">
              <a:alpha val="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9AE48-A42F-4532-8043-CDF97A8AABAA}"/>
              </a:ext>
            </a:extLst>
          </p:cNvPr>
          <p:cNvSpPr>
            <a:spLocks noGrp="1"/>
          </p:cNvSpPr>
          <p:nvPr>
            <p:ph type="title"/>
          </p:nvPr>
        </p:nvSpPr>
        <p:spPr>
          <a:xfrm>
            <a:off x="838200" y="963877"/>
            <a:ext cx="3494361" cy="4930246"/>
          </a:xfrm>
        </p:spPr>
        <p:txBody>
          <a:bodyPr>
            <a:normAutofit/>
          </a:bodyPr>
          <a:lstStyle>
            <a:lvl1pPr algn="r">
              <a:defRPr lang="en-US" sz="4400" b="1" kern="1200" dirty="0">
                <a:solidFill>
                  <a:schemeClr val="accent1"/>
                </a:solidFill>
                <a:effectLst>
                  <a:glow rad="63500">
                    <a:schemeClr val="bg1">
                      <a:alpha val="40000"/>
                    </a:schemeClr>
                  </a:glow>
                </a:effectLst>
                <a:latin typeface="+mj-lt"/>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F32AC473-1C23-45F9-94D8-AB895E1E78B0}"/>
              </a:ext>
            </a:extLst>
          </p:cNvPr>
          <p:cNvSpPr>
            <a:spLocks noGrp="1"/>
          </p:cNvSpPr>
          <p:nvPr>
            <p:ph type="dt" sz="half" idx="10"/>
          </p:nvPr>
        </p:nvSpPr>
        <p:spPr/>
        <p:txBody>
          <a:bodyPr/>
          <a:lstStyle/>
          <a:p>
            <a:fld id="{55D420A2-AD91-4AD0-84BD-0D40690002B4}" type="datetime1">
              <a:rPr lang="en-US" smtClean="0"/>
              <a:t>11/17/2020</a:t>
            </a:fld>
            <a:endParaRPr lang="en-US" dirty="0"/>
          </a:p>
        </p:txBody>
      </p:sp>
      <p:sp>
        <p:nvSpPr>
          <p:cNvPr id="4" name="Footer Placeholder 3">
            <a:extLst>
              <a:ext uri="{FF2B5EF4-FFF2-40B4-BE49-F238E27FC236}">
                <a16:creationId xmlns:a16="http://schemas.microsoft.com/office/drawing/2014/main" id="{C5556EEE-7F6B-444A-8A70-DCCECD4B35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F4707B-9C2F-46AD-B1CA-444123E1CFBE}"/>
              </a:ext>
            </a:extLst>
          </p:cNvPr>
          <p:cNvSpPr>
            <a:spLocks noGrp="1"/>
          </p:cNvSpPr>
          <p:nvPr>
            <p:ph type="sldNum" sz="quarter" idx="12"/>
          </p:nvPr>
        </p:nvSpPr>
        <p:spPr/>
        <p:txBody>
          <a:bodyPr/>
          <a:lstStyle/>
          <a:p>
            <a:fld id="{711086E6-AABF-4744-9C21-1660803604B8}" type="slidenum">
              <a:rPr lang="en-US" smtClean="0"/>
              <a:t>‹#›</a:t>
            </a:fld>
            <a:endParaRPr lang="en-US" dirty="0"/>
          </a:p>
        </p:txBody>
      </p:sp>
      <p:cxnSp>
        <p:nvCxnSpPr>
          <p:cNvPr id="6" name="Straight Connector 5">
            <a:extLst>
              <a:ext uri="{FF2B5EF4-FFF2-40B4-BE49-F238E27FC236}">
                <a16:creationId xmlns:a16="http://schemas.microsoft.com/office/drawing/2014/main" id="{16E4B09D-F225-4621-9AAE-EAF0C4388D09}"/>
              </a:ext>
            </a:extLst>
          </p:cNvPr>
          <p:cNvCxnSpPr>
            <a:cxnSpLocks/>
          </p:cNvCxnSpPr>
          <p:nvPr userDrawn="1"/>
        </p:nvCxnSpPr>
        <p:spPr>
          <a:xfrm>
            <a:off x="4666211" y="2132214"/>
            <a:ext cx="0" cy="2863735"/>
          </a:xfrm>
          <a:prstGeom prst="line">
            <a:avLst/>
          </a:prstGeom>
          <a:ln w="28575">
            <a:solidFill>
              <a:srgbClr val="262626"/>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9231C29-EFA4-4384-BC87-A8EAD3B6EB26}"/>
              </a:ext>
            </a:extLst>
          </p:cNvPr>
          <p:cNvSpPr>
            <a:spLocks noGrp="1"/>
          </p:cNvSpPr>
          <p:nvPr>
            <p:ph type="body" sz="quarter" idx="14"/>
          </p:nvPr>
        </p:nvSpPr>
        <p:spPr>
          <a:xfrm>
            <a:off x="4976030" y="963877"/>
            <a:ext cx="6377769" cy="4930246"/>
          </a:xfrm>
        </p:spPr>
        <p:txBody>
          <a:bodyPr anchor="ctr"/>
          <a:lstStyle>
            <a:lvl1pPr>
              <a:defRPr>
                <a:effectLst>
                  <a:glow rad="63500">
                    <a:schemeClr val="bg1">
                      <a:alpha val="40000"/>
                    </a:schemeClr>
                  </a:glow>
                </a:effectLst>
              </a:defRPr>
            </a:lvl1pPr>
            <a:lvl2pPr>
              <a:defRPr>
                <a:effectLst>
                  <a:glow rad="63500">
                    <a:schemeClr val="bg1">
                      <a:alpha val="40000"/>
                    </a:schemeClr>
                  </a:glow>
                </a:effectLst>
              </a:defRPr>
            </a:lvl2pPr>
            <a:lvl3pPr>
              <a:defRPr>
                <a:effectLst>
                  <a:glow rad="63500">
                    <a:schemeClr val="bg1">
                      <a:alpha val="40000"/>
                    </a:schemeClr>
                  </a:glow>
                </a:effectLst>
              </a:defRPr>
            </a:lvl3pPr>
            <a:lvl4pPr>
              <a:defRPr>
                <a:effectLst>
                  <a:glow rad="63500">
                    <a:schemeClr val="bg1">
                      <a:alpha val="40000"/>
                    </a:schemeClr>
                  </a:glow>
                </a:effectLst>
              </a:defRPr>
            </a:lvl4pPr>
            <a:lvl5pPr>
              <a:defRPr>
                <a:effectLst>
                  <a:glow rad="63500">
                    <a:schemeClr val="bg1">
                      <a:alpha val="40000"/>
                    </a:schemeClr>
                  </a:glo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52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tr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D026-9D43-422D-B7AE-D310D929E5CD}"/>
              </a:ext>
            </a:extLst>
          </p:cNvPr>
          <p:cNvSpPr>
            <a:spLocks noGrp="1"/>
          </p:cNvSpPr>
          <p:nvPr>
            <p:ph type="title"/>
          </p:nvPr>
        </p:nvSpPr>
        <p:spPr>
          <a:xfrm>
            <a:off x="838200" y="365125"/>
            <a:ext cx="854147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2C061C86-4875-4A36-8C03-AF1EA104D61F}"/>
              </a:ext>
            </a:extLst>
          </p:cNvPr>
          <p:cNvSpPr>
            <a:spLocks noGrp="1"/>
          </p:cNvSpPr>
          <p:nvPr>
            <p:ph type="dt" sz="half" idx="10"/>
          </p:nvPr>
        </p:nvSpPr>
        <p:spPr/>
        <p:txBody>
          <a:bodyPr/>
          <a:lstStyle/>
          <a:p>
            <a:fld id="{57BD56C7-2D88-48A2-84B5-6B0676163C33}" type="datetime1">
              <a:rPr lang="en-US" smtClean="0"/>
              <a:t>11/17/2020</a:t>
            </a:fld>
            <a:endParaRPr lang="en-US" dirty="0"/>
          </a:p>
        </p:txBody>
      </p:sp>
      <p:sp>
        <p:nvSpPr>
          <p:cNvPr id="4" name="Footer Placeholder 3">
            <a:extLst>
              <a:ext uri="{FF2B5EF4-FFF2-40B4-BE49-F238E27FC236}">
                <a16:creationId xmlns:a16="http://schemas.microsoft.com/office/drawing/2014/main" id="{971AF35D-D7C3-4CE4-AC71-4041FE4B1E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1EF1BC-7B03-4798-8286-14B380E84152}"/>
              </a:ext>
            </a:extLst>
          </p:cNvPr>
          <p:cNvSpPr>
            <a:spLocks noGrp="1"/>
          </p:cNvSpPr>
          <p:nvPr>
            <p:ph type="sldNum" sz="quarter" idx="12"/>
          </p:nvPr>
        </p:nvSpPr>
        <p:spPr/>
        <p:txBody>
          <a:bodyPr/>
          <a:lstStyle/>
          <a:p>
            <a:fld id="{711086E6-AABF-4744-9C21-1660803604B8}" type="slidenum">
              <a:rPr lang="en-US" smtClean="0"/>
              <a:t>‹#›</a:t>
            </a:fld>
            <a:endParaRPr lang="en-US" dirty="0"/>
          </a:p>
        </p:txBody>
      </p:sp>
      <p:sp>
        <p:nvSpPr>
          <p:cNvPr id="6" name="Content Placeholder 2">
            <a:extLst>
              <a:ext uri="{FF2B5EF4-FFF2-40B4-BE49-F238E27FC236}">
                <a16:creationId xmlns:a16="http://schemas.microsoft.com/office/drawing/2014/main" id="{94DF1327-6FCC-4301-861B-A9C845242FE5}"/>
              </a:ext>
            </a:extLst>
          </p:cNvPr>
          <p:cNvSpPr>
            <a:spLocks noGrp="1"/>
          </p:cNvSpPr>
          <p:nvPr>
            <p:ph idx="1"/>
          </p:nvPr>
        </p:nvSpPr>
        <p:spPr>
          <a:xfrm>
            <a:off x="838200" y="1825625"/>
            <a:ext cx="8541470" cy="4351338"/>
          </a:xfrm>
        </p:spPr>
        <p:txBody>
          <a:bodyPr/>
          <a:lstStyle>
            <a:lvl1pPr>
              <a:defRPr lang="en-US" sz="2800" kern="1200" dirty="0">
                <a:solidFill>
                  <a:schemeClr val="tx1"/>
                </a:solidFill>
                <a:effectLst>
                  <a:glow rad="63500">
                    <a:schemeClr val="bg1">
                      <a:alpha val="40000"/>
                    </a:schemeClr>
                  </a:glow>
                </a:effectLst>
                <a:latin typeface="+mn-lt"/>
                <a:ea typeface="+mn-ea"/>
                <a:cs typeface="+mn-cs"/>
              </a:defRPr>
            </a:lvl1pPr>
            <a:lvl2pPr>
              <a:defRPr lang="en-US" sz="2200" kern="1200" dirty="0">
                <a:solidFill>
                  <a:schemeClr val="tx1"/>
                </a:solidFill>
                <a:effectLst>
                  <a:glow rad="63500">
                    <a:schemeClr val="bg1">
                      <a:alpha val="40000"/>
                    </a:schemeClr>
                  </a:glow>
                </a:effectLst>
                <a:latin typeface="+mn-lt"/>
                <a:ea typeface="+mn-ea"/>
                <a:cs typeface="+mn-cs"/>
              </a:defRPr>
            </a:lvl2pPr>
            <a:lvl3pPr>
              <a:defRPr lang="en-US" sz="2200" kern="1200" dirty="0">
                <a:solidFill>
                  <a:schemeClr val="tx1"/>
                </a:solidFill>
                <a:effectLst>
                  <a:glow rad="63500">
                    <a:schemeClr val="bg1">
                      <a:alpha val="40000"/>
                    </a:schemeClr>
                  </a:glow>
                </a:effectLst>
                <a:latin typeface="+mn-lt"/>
                <a:ea typeface="+mn-ea"/>
                <a:cs typeface="+mn-cs"/>
              </a:defRPr>
            </a:lvl3pPr>
            <a:lvl4pPr>
              <a:defRPr lang="en-US" sz="2200" kern="1200" dirty="0">
                <a:solidFill>
                  <a:schemeClr val="tx1"/>
                </a:solidFill>
                <a:effectLst>
                  <a:glow rad="63500">
                    <a:schemeClr val="bg1">
                      <a:alpha val="40000"/>
                    </a:schemeClr>
                  </a:glow>
                </a:effectLst>
                <a:latin typeface="+mn-lt"/>
                <a:ea typeface="+mn-ea"/>
                <a:cs typeface="+mn-cs"/>
              </a:defRPr>
            </a:lvl4pPr>
            <a:lvl5pPr>
              <a:defRPr lang="en-US" sz="2200" kern="1200" dirty="0">
                <a:solidFill>
                  <a:schemeClr val="tx1"/>
                </a:solidFill>
                <a:effectLst>
                  <a:glow rad="63500">
                    <a:schemeClr val="bg1">
                      <a:alpha val="40000"/>
                    </a:schemeClr>
                  </a:glow>
                </a:effectLst>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C3A825D-85FA-44B9-BFFF-6730A40B74D9}"/>
              </a:ext>
            </a:extLst>
          </p:cNvPr>
          <p:cNvSpPr/>
          <p:nvPr userDrawn="1"/>
        </p:nvSpPr>
        <p:spPr>
          <a:xfrm>
            <a:off x="10088881" y="-1"/>
            <a:ext cx="2103120" cy="68579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02866CC-8AE2-4767-AE3E-C96E47F49735}"/>
              </a:ext>
            </a:extLst>
          </p:cNvPr>
          <p:cNvSpPr/>
          <p:nvPr userDrawn="1"/>
        </p:nvSpPr>
        <p:spPr>
          <a:xfrm>
            <a:off x="8915400" y="2358913"/>
            <a:ext cx="2135817" cy="21401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7AE9313-BEAA-42A6-ACA6-74250073A481}"/>
              </a:ext>
            </a:extLst>
          </p:cNvPr>
          <p:cNvSpPr/>
          <p:nvPr userDrawn="1"/>
        </p:nvSpPr>
        <p:spPr>
          <a:xfrm>
            <a:off x="9408823" y="2857501"/>
            <a:ext cx="1159825" cy="1142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6419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y Stri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EF26EC-60BE-444B-A687-7CE41B618C6C}"/>
              </a:ext>
            </a:extLst>
          </p:cNvPr>
          <p:cNvSpPr/>
          <p:nvPr userDrawn="1"/>
        </p:nvSpPr>
        <p:spPr>
          <a:xfrm>
            <a:off x="-1" y="-1"/>
            <a:ext cx="4654293" cy="6857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74B952A7-145E-4964-97EE-0DB2B9146256}"/>
              </a:ext>
            </a:extLst>
          </p:cNvPr>
          <p:cNvSpPr>
            <a:spLocks noGrp="1"/>
          </p:cNvSpPr>
          <p:nvPr>
            <p:ph type="dt" sz="half" idx="10"/>
          </p:nvPr>
        </p:nvSpPr>
        <p:spPr/>
        <p:txBody>
          <a:bodyPr/>
          <a:lstStyle/>
          <a:p>
            <a:fld id="{9662E887-150B-485B-AD64-A4BDC9E8CCE5}" type="datetime1">
              <a:rPr lang="en-US" smtClean="0"/>
              <a:t>11/17/2020</a:t>
            </a:fld>
            <a:endParaRPr lang="en-US" dirty="0"/>
          </a:p>
        </p:txBody>
      </p:sp>
      <p:sp>
        <p:nvSpPr>
          <p:cNvPr id="4" name="Footer Placeholder 3">
            <a:extLst>
              <a:ext uri="{FF2B5EF4-FFF2-40B4-BE49-F238E27FC236}">
                <a16:creationId xmlns:a16="http://schemas.microsoft.com/office/drawing/2014/main" id="{60667545-CD1E-4E2D-B726-47BAF48FE7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D53FD2-9137-4CD4-8B8F-27313DA9AF12}"/>
              </a:ext>
            </a:extLst>
          </p:cNvPr>
          <p:cNvSpPr>
            <a:spLocks noGrp="1"/>
          </p:cNvSpPr>
          <p:nvPr>
            <p:ph type="sldNum" sz="quarter" idx="12"/>
          </p:nvPr>
        </p:nvSpPr>
        <p:spPr/>
        <p:txBody>
          <a:bodyPr/>
          <a:lstStyle/>
          <a:p>
            <a:fld id="{711086E6-AABF-4744-9C21-1660803604B8}" type="slidenum">
              <a:rPr lang="en-US" smtClean="0"/>
              <a:t>‹#›</a:t>
            </a:fld>
            <a:endParaRPr lang="en-US" dirty="0"/>
          </a:p>
        </p:txBody>
      </p:sp>
      <p:sp>
        <p:nvSpPr>
          <p:cNvPr id="10" name="Rectangle 9">
            <a:extLst>
              <a:ext uri="{FF2B5EF4-FFF2-40B4-BE49-F238E27FC236}">
                <a16:creationId xmlns:a16="http://schemas.microsoft.com/office/drawing/2014/main" id="{A5ECE90C-0EF1-45F7-8E6B-E63A730FC317}"/>
              </a:ext>
            </a:extLst>
          </p:cNvPr>
          <p:cNvSpPr/>
          <p:nvPr userDrawn="1"/>
        </p:nvSpPr>
        <p:spPr>
          <a:xfrm>
            <a:off x="4654292" y="0"/>
            <a:ext cx="142074" cy="6858000"/>
          </a:xfrm>
          <a:prstGeom prst="rect">
            <a:avLst/>
          </a:prstGeom>
          <a:solidFill>
            <a:srgbClr val="40404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FB777439-CF3B-432D-B2FE-FC2DC9B584C6}"/>
              </a:ext>
            </a:extLst>
          </p:cNvPr>
          <p:cNvSpPr>
            <a:spLocks noGrp="1"/>
          </p:cNvSpPr>
          <p:nvPr>
            <p:ph idx="1"/>
          </p:nvPr>
        </p:nvSpPr>
        <p:spPr>
          <a:xfrm>
            <a:off x="5011995" y="811159"/>
            <a:ext cx="6796450" cy="5108874"/>
          </a:xfrm>
        </p:spPr>
        <p:txBody>
          <a:bodyPr/>
          <a:lstStyle>
            <a:lvl1pPr>
              <a:defRPr lang="en-US" sz="2800" kern="1200" dirty="0">
                <a:solidFill>
                  <a:schemeClr val="tx1"/>
                </a:solidFill>
                <a:effectLst>
                  <a:glow rad="63500">
                    <a:schemeClr val="bg1">
                      <a:alpha val="40000"/>
                    </a:schemeClr>
                  </a:glow>
                </a:effectLst>
                <a:latin typeface="+mn-lt"/>
                <a:ea typeface="+mn-ea"/>
                <a:cs typeface="+mn-cs"/>
              </a:defRPr>
            </a:lvl1pPr>
            <a:lvl2pPr>
              <a:defRPr lang="en-US" sz="2200" kern="1200" dirty="0">
                <a:solidFill>
                  <a:schemeClr val="tx1"/>
                </a:solidFill>
                <a:effectLst>
                  <a:glow rad="63500">
                    <a:schemeClr val="bg1">
                      <a:alpha val="40000"/>
                    </a:schemeClr>
                  </a:glow>
                </a:effectLst>
                <a:latin typeface="+mn-lt"/>
                <a:ea typeface="+mn-ea"/>
                <a:cs typeface="+mn-cs"/>
              </a:defRPr>
            </a:lvl2pPr>
            <a:lvl3pPr>
              <a:defRPr lang="en-US" sz="2200" kern="1200" dirty="0">
                <a:solidFill>
                  <a:schemeClr val="tx1"/>
                </a:solidFill>
                <a:effectLst>
                  <a:glow rad="63500">
                    <a:schemeClr val="bg1">
                      <a:alpha val="40000"/>
                    </a:schemeClr>
                  </a:glow>
                </a:effectLst>
                <a:latin typeface="+mn-lt"/>
                <a:ea typeface="+mn-ea"/>
                <a:cs typeface="+mn-cs"/>
              </a:defRPr>
            </a:lvl3pPr>
            <a:lvl4pPr>
              <a:defRPr lang="en-US" sz="2200" kern="1200" dirty="0">
                <a:solidFill>
                  <a:schemeClr val="tx1"/>
                </a:solidFill>
                <a:effectLst>
                  <a:glow rad="63500">
                    <a:schemeClr val="bg1">
                      <a:alpha val="40000"/>
                    </a:schemeClr>
                  </a:glow>
                </a:effectLst>
                <a:latin typeface="+mn-lt"/>
                <a:ea typeface="+mn-ea"/>
                <a:cs typeface="+mn-cs"/>
              </a:defRPr>
            </a:lvl4pPr>
            <a:lvl5pPr>
              <a:defRPr lang="en-US" sz="2200" kern="1200" dirty="0">
                <a:solidFill>
                  <a:schemeClr val="tx1"/>
                </a:solidFill>
                <a:effectLst>
                  <a:glow rad="63500">
                    <a:schemeClr val="bg1">
                      <a:alpha val="40000"/>
                    </a:schemeClr>
                  </a:glow>
                </a:effectLst>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C7CF143C-0D92-4DB1-8B67-C525C792E14E}"/>
              </a:ext>
            </a:extLst>
          </p:cNvPr>
          <p:cNvSpPr>
            <a:spLocks noGrp="1"/>
          </p:cNvSpPr>
          <p:nvPr>
            <p:ph type="body" sz="quarter" idx="13" hasCustomPrompt="1"/>
          </p:nvPr>
        </p:nvSpPr>
        <p:spPr>
          <a:xfrm>
            <a:off x="838200" y="811156"/>
            <a:ext cx="3335593" cy="5108877"/>
          </a:xfrm>
        </p:spPr>
        <p:txBody>
          <a:bodyPr anchor="ctr">
            <a:normAutofit/>
          </a:bodyPr>
          <a:lstStyle>
            <a:lvl1pPr marL="0" indent="0" algn="r">
              <a:buNone/>
              <a:defRPr lang="en-US" sz="4400" b="1" kern="1200" dirty="0">
                <a:solidFill>
                  <a:srgbClr val="FFFFFF"/>
                </a:solidFill>
                <a:effectLst>
                  <a:glow rad="63500">
                    <a:schemeClr val="bg1">
                      <a:lumMod val="75000"/>
                      <a:alpha val="40000"/>
                    </a:schemeClr>
                  </a:glow>
                </a:effectLst>
                <a:latin typeface="+mj-lt"/>
                <a:ea typeface="+mj-ea"/>
                <a:cs typeface="+mj-cs"/>
              </a:defRPr>
            </a:lvl1pPr>
          </a:lstStyle>
          <a:p>
            <a:pPr lvl="0"/>
            <a:r>
              <a:rPr lang="en-US" dirty="0"/>
              <a:t>Click to Add Title</a:t>
            </a:r>
          </a:p>
        </p:txBody>
      </p:sp>
      <p:sp>
        <p:nvSpPr>
          <p:cNvPr id="12" name="Text Box 2">
            <a:extLst>
              <a:ext uri="{FF2B5EF4-FFF2-40B4-BE49-F238E27FC236}">
                <a16:creationId xmlns:a16="http://schemas.microsoft.com/office/drawing/2014/main" id="{84778290-C438-477F-8F23-65FDFD0EF28A}"/>
              </a:ext>
            </a:extLst>
          </p:cNvPr>
          <p:cNvSpPr txBox="1">
            <a:spLocks noChangeArrowheads="1"/>
          </p:cNvSpPr>
          <p:nvPr userDrawn="1"/>
        </p:nvSpPr>
        <p:spPr bwMode="auto">
          <a:xfrm>
            <a:off x="0" y="6612890"/>
            <a:ext cx="2752725" cy="21448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80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 2018 International Vision Facilitation Council, Inc.</a:t>
            </a:r>
            <a:endParaRPr lang="en-US" sz="115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9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59758A-39B8-441E-ABEB-BDA880001F5F}"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9354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FFED1-70D9-4368-9403-786ED313171B}"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29078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1D430-78E2-4334-AF6A-165AF222BD2E}"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6118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7BEEB-4B9B-4CB3-B5FB-61C6BA076D3B}" type="datetime1">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3192571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C91B4-B385-43C3-BE36-E15CB216F7F6}" type="datetime1">
              <a:rPr lang="en-US" smtClean="0"/>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673120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ED6938-23BF-4DE6-AF2F-D06A9993E6F3}" type="datetime1">
              <a:rPr lang="en-US" smtClean="0"/>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71659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00B32-59BC-4A21-9003-4ED307B08C33}"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107311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2B69B-298E-45B4-8DA6-4D2F8F33AC99}" type="datetime1">
              <a:rPr lang="en-US" smtClean="0"/>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301996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C1090-9651-44D3-A4CB-2CB164A701B8}" type="datetime1">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59939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86E6-AABF-4744-9C21-1660803604B8}" type="slidenum">
              <a:rPr lang="en-US" smtClean="0"/>
              <a:t>‹#›</a:t>
            </a:fld>
            <a:endParaRPr lang="en-US" dirty="0"/>
          </a:p>
        </p:txBody>
      </p:sp>
      <p:sp>
        <p:nvSpPr>
          <p:cNvPr id="5" name="Date Placeholder 4"/>
          <p:cNvSpPr>
            <a:spLocks noGrp="1"/>
          </p:cNvSpPr>
          <p:nvPr>
            <p:ph type="dt" sz="half" idx="10"/>
          </p:nvPr>
        </p:nvSpPr>
        <p:spPr/>
        <p:txBody>
          <a:bodyPr/>
          <a:lstStyle/>
          <a:p>
            <a:fld id="{510228B2-13BF-4C33-9444-C5D3572B84F5}" type="datetime1">
              <a:rPr lang="en-US" smtClean="0"/>
              <a:t>11/17/2020</a:t>
            </a:fld>
            <a:endParaRPr lang="en-US" dirty="0"/>
          </a:p>
        </p:txBody>
      </p:sp>
    </p:spTree>
    <p:extLst>
      <p:ext uri="{BB962C8B-B14F-4D97-AF65-F5344CB8AC3E}">
        <p14:creationId xmlns:p14="http://schemas.microsoft.com/office/powerpoint/2010/main" val="3728311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255CC-D703-4F80-9214-6022FF29145A}"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506985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DF44E3-3DE2-4CD3-889C-4BAC66C8C597}"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6711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5451A-C9D4-4942-AB6A-04A27D80A73F}"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936963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C464B-39B1-4871-ABAD-C867E09D0491}"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7933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BE47C-227B-4973-9A8A-08A51C3B629E}"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474952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FD3A1-4E01-40A4-B7CF-4AAF60C089BF}"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15664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61636-69E4-49E9-A8CA-0F74A67A6AB6}" type="datetime1">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02185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B4359-105A-4119-9F38-4E0EA1A099FC}" type="datetime1">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2205286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r>
              <a:rPr lang="en-US" noProof="0"/>
              <a:t>Click icon to add SmartArt graphic</a:t>
            </a:r>
            <a:endParaRPr lang="en-US" noProof="0" dirty="0"/>
          </a:p>
        </p:txBody>
      </p:sp>
      <p:sp>
        <p:nvSpPr>
          <p:cNvPr id="4" name="Rectangle 44"/>
          <p:cNvSpPr>
            <a:spLocks noGrp="1" noChangeArrowheads="1"/>
          </p:cNvSpPr>
          <p:nvPr>
            <p:ph type="dt" sz="half" idx="10"/>
          </p:nvPr>
        </p:nvSpPr>
        <p:spPr>
          <a:ln/>
        </p:spPr>
        <p:txBody>
          <a:bodyPr/>
          <a:lstStyle>
            <a:lvl1pPr>
              <a:defRPr/>
            </a:lvl1pPr>
          </a:lstStyle>
          <a:p>
            <a:fld id="{28B4ACF6-0A69-4FF7-BFBC-C52920CC7804}" type="datetime1">
              <a:rPr lang="en-US" smtClean="0"/>
              <a:t>11/17/2020</a:t>
            </a:fld>
            <a:endParaRPr lang="en-US" dirty="0"/>
          </a:p>
        </p:txBody>
      </p:sp>
      <p:sp>
        <p:nvSpPr>
          <p:cNvPr id="5" name="Rectangle 45"/>
          <p:cNvSpPr>
            <a:spLocks noGrp="1" noChangeArrowheads="1"/>
          </p:cNvSpPr>
          <p:nvPr>
            <p:ph type="ftr" sz="quarter" idx="11"/>
          </p:nvPr>
        </p:nvSpPr>
        <p:spPr>
          <a:ln/>
        </p:spPr>
        <p:txBody>
          <a:bodyPr/>
          <a:lstStyle>
            <a:lvl1pPr>
              <a:defRPr/>
            </a:lvl1pPr>
          </a:lstStyle>
          <a:p>
            <a:endParaRPr lang="en-US" dirty="0"/>
          </a:p>
        </p:txBody>
      </p:sp>
      <p:sp>
        <p:nvSpPr>
          <p:cNvPr id="6" name="Rectangle 46"/>
          <p:cNvSpPr>
            <a:spLocks noGrp="1" noChangeArrowheads="1"/>
          </p:cNvSpPr>
          <p:nvPr>
            <p:ph type="sldNum" sz="quarter" idx="12"/>
          </p:nvPr>
        </p:nvSpPr>
        <p:spPr>
          <a:ln/>
        </p:spPr>
        <p:txBody>
          <a:bodyPr/>
          <a:lstStyle>
            <a:lvl1pPr>
              <a:defRPr/>
            </a:lvl1pPr>
          </a:lstStyle>
          <a:p>
            <a:fld id="{711086E6-AABF-4744-9C21-1660803604B8}" type="slidenum">
              <a:rPr lang="en-US" smtClean="0"/>
              <a:t>‹#›</a:t>
            </a:fld>
            <a:endParaRPr lang="en-US" dirty="0"/>
          </a:p>
        </p:txBody>
      </p:sp>
    </p:spTree>
    <p:extLst>
      <p:ext uri="{BB962C8B-B14F-4D97-AF65-F5344CB8AC3E}">
        <p14:creationId xmlns:p14="http://schemas.microsoft.com/office/powerpoint/2010/main" val="16011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FE9C3-4B5B-424F-BFC0-FCFEB89E2C9E}" type="datetime1">
              <a:rPr lang="en-US" smtClean="0"/>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123846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F533D-B8EC-4E9E-B887-1D2A866A5DC5}" type="datetime1">
              <a:rPr lang="en-US" smtClean="0"/>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404938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E0B59-B543-4092-B3F0-358C1588C815}" type="datetime1">
              <a:rPr lang="en-US" smtClean="0"/>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323776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0BB693-043A-4588-B0C9-6A8C181151FC}" type="datetime1">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86E6-AABF-4744-9C21-1660803604B8}" type="slidenum">
              <a:rPr lang="en-US" smtClean="0"/>
              <a:t>‹#›</a:t>
            </a:fld>
            <a:endParaRPr lang="en-US" dirty="0"/>
          </a:p>
        </p:txBody>
      </p:sp>
    </p:spTree>
    <p:extLst>
      <p:ext uri="{BB962C8B-B14F-4D97-AF65-F5344CB8AC3E}">
        <p14:creationId xmlns:p14="http://schemas.microsoft.com/office/powerpoint/2010/main" val="307274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86E6-AABF-4744-9C21-1660803604B8}" type="slidenum">
              <a:rPr lang="en-US" smtClean="0"/>
              <a:t>‹#›</a:t>
            </a:fld>
            <a:endParaRPr lang="en-US" dirty="0"/>
          </a:p>
        </p:txBody>
      </p:sp>
      <p:sp>
        <p:nvSpPr>
          <p:cNvPr id="5" name="Date Placeholder 4"/>
          <p:cNvSpPr>
            <a:spLocks noGrp="1"/>
          </p:cNvSpPr>
          <p:nvPr>
            <p:ph type="dt" sz="half" idx="10"/>
          </p:nvPr>
        </p:nvSpPr>
        <p:spPr/>
        <p:txBody>
          <a:bodyPr/>
          <a:lstStyle/>
          <a:p>
            <a:fld id="{B07F3CAF-5D71-42E8-9318-799A520D7C11}" type="datetime1">
              <a:rPr lang="en-US" smtClean="0"/>
              <a:t>11/17/2020</a:t>
            </a:fld>
            <a:endParaRPr lang="en-US" dirty="0"/>
          </a:p>
        </p:txBody>
      </p:sp>
    </p:spTree>
    <p:extLst>
      <p:ext uri="{BB962C8B-B14F-4D97-AF65-F5344CB8AC3E}">
        <p14:creationId xmlns:p14="http://schemas.microsoft.com/office/powerpoint/2010/main" val="320198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B4549D-4690-4215-B3A1-6E9FF6927007}" type="datetime1">
              <a:rPr lang="en-US" smtClean="0"/>
              <a:t>11/17/2020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1086E6-AABF-4744-9C21-1660803604B8}" type="slidenum">
              <a:rPr lang="en-US" smtClean="0"/>
              <a:t>‹#›</a:t>
            </a:fld>
            <a:endParaRPr lang="en-US" dirty="0"/>
          </a:p>
        </p:txBody>
      </p:sp>
      <p:pic>
        <p:nvPicPr>
          <p:cNvPr id="18" name="Picture 17" descr="C:\Users\chris\Dropbox (BSC, Inc)\BSC Paperport Migration\Logo's\IVFC\Rotary VISION_swirl_Gray.jpg">
            <a:extLst>
              <a:ext uri="{FF2B5EF4-FFF2-40B4-BE49-F238E27FC236}">
                <a16:creationId xmlns:a16="http://schemas.microsoft.com/office/drawing/2014/main" id="{1E712D39-5EAD-4AD2-80FA-5FD7034128D3}"/>
              </a:ext>
            </a:extLst>
          </p:cNvPr>
          <p:cNvPicPr>
            <a:picLocks noChangeAspect="1"/>
          </p:cNvPicPr>
          <p:nvPr userDrawn="1"/>
        </p:nvPicPr>
        <p:blipFill rotWithShape="1">
          <a:blip r:embed="rId25">
            <a:duotone>
              <a:schemeClr val="bg2">
                <a:shade val="45000"/>
                <a:satMod val="135000"/>
              </a:schemeClr>
              <a:prstClr val="white"/>
            </a:duotone>
            <a:extLst>
              <a:ext uri="{28A0092B-C50C-407E-A947-70E740481C1C}">
                <a14:useLocalDpi xmlns:a14="http://schemas.microsoft.com/office/drawing/2010/main" val="0"/>
              </a:ext>
            </a:extLst>
          </a:blip>
          <a:srcRect l="11076" t="11897" r="11394" b="9919"/>
          <a:stretch/>
        </p:blipFill>
        <p:spPr bwMode="auto">
          <a:xfrm>
            <a:off x="2840566" y="37589"/>
            <a:ext cx="6510867" cy="6820411"/>
          </a:xfrm>
          <a:prstGeom prst="rect">
            <a:avLst/>
          </a:prstGeom>
          <a:noFill/>
          <a:ln>
            <a:noFill/>
          </a:ln>
          <a:extLst>
            <a:ext uri="{53640926-AAD7-44D8-BBD7-CCE9431645EC}">
              <a14:shadowObscured xmlns:a14="http://schemas.microsoft.com/office/drawing/2010/main"/>
            </a:ext>
          </a:extLst>
        </p:spPr>
      </p:pic>
      <p:sp>
        <p:nvSpPr>
          <p:cNvPr id="29" name="Text Box 2">
            <a:extLst>
              <a:ext uri="{FF2B5EF4-FFF2-40B4-BE49-F238E27FC236}">
                <a16:creationId xmlns:a16="http://schemas.microsoft.com/office/drawing/2014/main" id="{F410067A-14BE-40CA-97F9-4DFCECB2D9B1}"/>
              </a:ext>
            </a:extLst>
          </p:cNvPr>
          <p:cNvSpPr txBox="1">
            <a:spLocks noChangeArrowheads="1"/>
          </p:cNvSpPr>
          <p:nvPr userDrawn="1"/>
        </p:nvSpPr>
        <p:spPr bwMode="auto">
          <a:xfrm>
            <a:off x="0" y="6612890"/>
            <a:ext cx="2752725" cy="21448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80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 2018 International Vision Facilitation Council, Inc.</a:t>
            </a:r>
            <a:endParaRPr lang="en-US" sz="115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923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649" r:id="rId19"/>
    <p:sldLayoutId id="2147483660" r:id="rId20"/>
    <p:sldLayoutId id="2147483663" r:id="rId21"/>
    <p:sldLayoutId id="2147483661" r:id="rId22"/>
    <p:sldLayoutId id="2147483662" r:id="rId23"/>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A739CB-EF46-4612-A7CB-B4228FF6A563}" type="datetime1">
              <a:rPr lang="en-US" smtClean="0"/>
              <a:t>11/17/2020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1086E6-AABF-4744-9C21-1660803604B8}" type="slidenum">
              <a:rPr lang="en-US" smtClean="0"/>
              <a:t>‹#›</a:t>
            </a:fld>
            <a:endParaRPr lang="en-US" dirty="0"/>
          </a:p>
        </p:txBody>
      </p:sp>
      <p:pic>
        <p:nvPicPr>
          <p:cNvPr id="18" name="Picture 17" descr="C:\Users\chris\Dropbox (BSC, Inc)\BSC Paperport Migration\Logo's\IVFC\Rotary VISION_swirl_Gray.jpg">
            <a:extLst>
              <a:ext uri="{FF2B5EF4-FFF2-40B4-BE49-F238E27FC236}">
                <a16:creationId xmlns:a16="http://schemas.microsoft.com/office/drawing/2014/main" id="{7E74F962-58AD-45D1-937E-BF51AA01855E}"/>
              </a:ext>
            </a:extLst>
          </p:cNvPr>
          <p:cNvPicPr>
            <a:picLocks noChangeAspect="1"/>
          </p:cNvPicPr>
          <p:nvPr userDrawn="1"/>
        </p:nvPicPr>
        <p:blipFill rotWithShape="1">
          <a:blip r:embed="rId19">
            <a:duotone>
              <a:schemeClr val="bg2">
                <a:shade val="45000"/>
                <a:satMod val="135000"/>
              </a:schemeClr>
              <a:prstClr val="white"/>
            </a:duotone>
            <a:extLst>
              <a:ext uri="{28A0092B-C50C-407E-A947-70E740481C1C}">
                <a14:useLocalDpi xmlns:a14="http://schemas.microsoft.com/office/drawing/2010/main" val="0"/>
              </a:ext>
            </a:extLst>
          </a:blip>
          <a:srcRect l="11076" t="11897" r="11394" b="9919"/>
          <a:stretch/>
        </p:blipFill>
        <p:spPr bwMode="auto">
          <a:xfrm>
            <a:off x="2840566" y="37589"/>
            <a:ext cx="6510867" cy="6820411"/>
          </a:xfrm>
          <a:prstGeom prst="rect">
            <a:avLst/>
          </a:prstGeom>
          <a:noFill/>
          <a:ln>
            <a:noFill/>
          </a:ln>
          <a:extLst>
            <a:ext uri="{53640926-AAD7-44D8-BBD7-CCE9431645EC}">
              <a14:shadowObscured xmlns:a14="http://schemas.microsoft.com/office/drawing/2010/main"/>
            </a:ext>
          </a:extLst>
        </p:spPr>
      </p:pic>
      <p:sp>
        <p:nvSpPr>
          <p:cNvPr id="29" name="Text Box 2">
            <a:extLst>
              <a:ext uri="{FF2B5EF4-FFF2-40B4-BE49-F238E27FC236}">
                <a16:creationId xmlns:a16="http://schemas.microsoft.com/office/drawing/2014/main" id="{6D3C9B6C-15A5-442F-8170-3C37CE90131B}"/>
              </a:ext>
            </a:extLst>
          </p:cNvPr>
          <p:cNvSpPr txBox="1">
            <a:spLocks noChangeArrowheads="1"/>
          </p:cNvSpPr>
          <p:nvPr userDrawn="1"/>
        </p:nvSpPr>
        <p:spPr bwMode="auto">
          <a:xfrm>
            <a:off x="0" y="6612890"/>
            <a:ext cx="2752725" cy="214482"/>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80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rPr>
              <a:t>© 2018 International Vision Facilitation Council, Inc.</a:t>
            </a:r>
            <a:endParaRPr lang="en-US" sz="1150" dirty="0">
              <a:effectLst>
                <a:glow rad="63500">
                  <a:schemeClr val="bg1">
                    <a:alpha val="40000"/>
                  </a:schemeClr>
                </a:glow>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1736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27.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5.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light, drawing&#10;&#10;Description automatically generated">
            <a:extLst>
              <a:ext uri="{FF2B5EF4-FFF2-40B4-BE49-F238E27FC236}">
                <a16:creationId xmlns:a16="http://schemas.microsoft.com/office/drawing/2014/main" id="{3E297EC8-1FFE-4B97-B8FA-7F770781BE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9523" y="1440726"/>
            <a:ext cx="8552951" cy="1985507"/>
          </a:xfrm>
        </p:spPr>
      </p:pic>
      <p:sp>
        <p:nvSpPr>
          <p:cNvPr id="8" name="TextBox 7">
            <a:extLst>
              <a:ext uri="{FF2B5EF4-FFF2-40B4-BE49-F238E27FC236}">
                <a16:creationId xmlns:a16="http://schemas.microsoft.com/office/drawing/2014/main" id="{302840BF-117D-4869-862A-6CAE0283C499}"/>
              </a:ext>
            </a:extLst>
          </p:cNvPr>
          <p:cNvSpPr txBox="1"/>
          <p:nvPr/>
        </p:nvSpPr>
        <p:spPr>
          <a:xfrm>
            <a:off x="-167950" y="4549676"/>
            <a:ext cx="12192000" cy="1107996"/>
          </a:xfrm>
          <a:prstGeom prst="rect">
            <a:avLst/>
          </a:prstGeom>
          <a:solidFill>
            <a:schemeClr val="accent1">
              <a:lumMod val="75000"/>
            </a:schemeClr>
          </a:solidFill>
        </p:spPr>
        <p:txBody>
          <a:bodyPr wrap="square" rtlCol="0">
            <a:spAutoFit/>
          </a:bodyPr>
          <a:lstStyle/>
          <a:p>
            <a:pPr algn="ctr"/>
            <a:r>
              <a:rPr lang="en-US" sz="6600" dirty="0">
                <a:solidFill>
                  <a:schemeClr val="bg1"/>
                </a:solidFill>
              </a:rPr>
              <a:t>Visioning Updates</a:t>
            </a:r>
          </a:p>
        </p:txBody>
      </p:sp>
      <p:pic>
        <p:nvPicPr>
          <p:cNvPr id="4" name="Picture 3" descr="A picture containing drawing&#10;&#10;Description automatically generated">
            <a:extLst>
              <a:ext uri="{FF2B5EF4-FFF2-40B4-BE49-F238E27FC236}">
                <a16:creationId xmlns:a16="http://schemas.microsoft.com/office/drawing/2014/main" id="{F7F313CC-ADF0-4726-8EBE-E5D9369D8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14E1D8EB-9AEB-41E4-8E0E-CAC881F472FA}"/>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2" name="Slide Number Placeholder 1">
            <a:extLst>
              <a:ext uri="{FF2B5EF4-FFF2-40B4-BE49-F238E27FC236}">
                <a16:creationId xmlns:a16="http://schemas.microsoft.com/office/drawing/2014/main" id="{2A69A26C-C373-46D8-8108-F14714F20AC6}"/>
              </a:ext>
            </a:extLst>
          </p:cNvPr>
          <p:cNvSpPr>
            <a:spLocks noGrp="1"/>
          </p:cNvSpPr>
          <p:nvPr>
            <p:ph type="sldNum" sz="quarter" idx="12"/>
          </p:nvPr>
        </p:nvSpPr>
        <p:spPr/>
        <p:txBody>
          <a:bodyPr/>
          <a:lstStyle/>
          <a:p>
            <a:fld id="{711086E6-AABF-4744-9C21-1660803604B8}" type="slidenum">
              <a:rPr lang="en-US" smtClean="0"/>
              <a:t>1</a:t>
            </a:fld>
            <a:endParaRPr lang="en-US" dirty="0"/>
          </a:p>
        </p:txBody>
      </p:sp>
    </p:spTree>
    <p:extLst>
      <p:ext uri="{BB962C8B-B14F-4D97-AF65-F5344CB8AC3E}">
        <p14:creationId xmlns:p14="http://schemas.microsoft.com/office/powerpoint/2010/main" val="388201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1825625" y="267495"/>
            <a:ext cx="8540750" cy="1325562"/>
          </a:xfrm>
        </p:spPr>
        <p:txBody>
          <a:bodyPr>
            <a:normAutofit/>
          </a:bodyPr>
          <a:lstStyle/>
          <a:p>
            <a:pPr algn="ctr"/>
            <a:r>
              <a:rPr lang="en-US" sz="5400" b="1" dirty="0">
                <a:solidFill>
                  <a:schemeClr val="tx1"/>
                </a:solidFill>
              </a:rPr>
              <a:t>Resource Sheets</a:t>
            </a:r>
          </a:p>
        </p:txBody>
      </p:sp>
      <p:sp>
        <p:nvSpPr>
          <p:cNvPr id="3" name="Content Placeholder 2">
            <a:extLst>
              <a:ext uri="{FF2B5EF4-FFF2-40B4-BE49-F238E27FC236}">
                <a16:creationId xmlns:a16="http://schemas.microsoft.com/office/drawing/2014/main" id="{2C2F0998-F6E6-48F3-917A-7B3CDC02357E}"/>
              </a:ext>
            </a:extLst>
          </p:cNvPr>
          <p:cNvSpPr>
            <a:spLocks noGrp="1"/>
          </p:cNvSpPr>
          <p:nvPr>
            <p:ph idx="4294967295"/>
          </p:nvPr>
        </p:nvSpPr>
        <p:spPr>
          <a:xfrm>
            <a:off x="1426935" y="1253331"/>
            <a:ext cx="6269264" cy="4351337"/>
          </a:xfrm>
        </p:spPr>
        <p:txBody>
          <a:bodyPr>
            <a:normAutofit/>
          </a:bodyPr>
          <a:lstStyle/>
          <a:p>
            <a:pPr marL="0" indent="0" algn="ctr">
              <a:buNone/>
            </a:pPr>
            <a:endParaRPr lang="en-US" sz="4000" b="1" dirty="0">
              <a:solidFill>
                <a:schemeClr val="tx1"/>
              </a:solidFill>
            </a:endParaRPr>
          </a:p>
          <a:p>
            <a:r>
              <a:rPr lang="en-US" sz="4800" dirty="0">
                <a:solidFill>
                  <a:schemeClr val="tx1"/>
                </a:solidFill>
              </a:rPr>
              <a:t>New Club Models</a:t>
            </a:r>
          </a:p>
          <a:p>
            <a:r>
              <a:rPr lang="en-US" sz="4800" dirty="0">
                <a:solidFill>
                  <a:schemeClr val="tx1"/>
                </a:solidFill>
              </a:rPr>
              <a:t>Foundation</a:t>
            </a:r>
          </a:p>
          <a:p>
            <a:r>
              <a:rPr lang="en-US" sz="4800" dirty="0">
                <a:solidFill>
                  <a:schemeClr val="tx1"/>
                </a:solidFill>
              </a:rPr>
              <a:t>RI Action Plan</a:t>
            </a:r>
          </a:p>
          <a:p>
            <a:pPr marL="0" indent="0">
              <a:buNone/>
            </a:pPr>
            <a:endParaRPr lang="en-US" sz="4800" dirty="0"/>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5A71BA2A-10FF-446A-AADD-EF7F6169F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01798" cy="531737"/>
          </a:xfrm>
          <a:prstGeom prst="rect">
            <a:avLst/>
          </a:prstGeom>
        </p:spPr>
      </p:pic>
      <p:sp>
        <p:nvSpPr>
          <p:cNvPr id="5" name="Rectangle 4">
            <a:extLst>
              <a:ext uri="{FF2B5EF4-FFF2-40B4-BE49-F238E27FC236}">
                <a16:creationId xmlns:a16="http://schemas.microsoft.com/office/drawing/2014/main" id="{C9941844-302B-4167-9E2E-39BFC7FFC757}"/>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4098" name="Picture 2" descr="Resources | One Planet Network">
            <a:extLst>
              <a:ext uri="{FF2B5EF4-FFF2-40B4-BE49-F238E27FC236}">
                <a16:creationId xmlns:a16="http://schemas.microsoft.com/office/drawing/2014/main" id="{1099083E-B3B1-41D8-A982-688155E8A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22624"/>
            <a:ext cx="3842655" cy="1921328"/>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043D99E-F61E-4167-86A6-3182FCF7B9D2}"/>
              </a:ext>
            </a:extLst>
          </p:cNvPr>
          <p:cNvSpPr>
            <a:spLocks noGrp="1"/>
          </p:cNvSpPr>
          <p:nvPr>
            <p:ph type="sldNum" sz="quarter" idx="12"/>
          </p:nvPr>
        </p:nvSpPr>
        <p:spPr/>
        <p:txBody>
          <a:bodyPr/>
          <a:lstStyle/>
          <a:p>
            <a:fld id="{711086E6-AABF-4744-9C21-1660803604B8}" type="slidenum">
              <a:rPr lang="en-US" smtClean="0"/>
              <a:t>10</a:t>
            </a:fld>
            <a:endParaRPr lang="en-US" dirty="0"/>
          </a:p>
        </p:txBody>
      </p:sp>
    </p:spTree>
    <p:extLst>
      <p:ext uri="{BB962C8B-B14F-4D97-AF65-F5344CB8AC3E}">
        <p14:creationId xmlns:p14="http://schemas.microsoft.com/office/powerpoint/2010/main" val="24719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12900"/>
            <a:ext cx="8596668" cy="1320800"/>
          </a:xfrm>
        </p:spPr>
        <p:txBody>
          <a:bodyPr>
            <a:normAutofit/>
          </a:bodyPr>
          <a:lstStyle/>
          <a:p>
            <a:pPr algn="ctr"/>
            <a:r>
              <a:rPr lang="en-US" sz="6000" b="1" dirty="0">
                <a:solidFill>
                  <a:schemeClr val="tx1"/>
                </a:solidFill>
              </a:rPr>
              <a:t>Questions</a:t>
            </a:r>
          </a:p>
        </p:txBody>
      </p:sp>
      <p:sp>
        <p:nvSpPr>
          <p:cNvPr id="3" name="Content Placeholder 2"/>
          <p:cNvSpPr>
            <a:spLocks noGrp="1"/>
          </p:cNvSpPr>
          <p:nvPr>
            <p:ph idx="1"/>
          </p:nvPr>
        </p:nvSpPr>
        <p:spPr>
          <a:xfrm>
            <a:off x="1250791" y="1433700"/>
            <a:ext cx="9690418" cy="3880773"/>
          </a:xfrm>
        </p:spPr>
        <p:txBody>
          <a:bodyPr>
            <a:normAutofit/>
          </a:bodyPr>
          <a:lstStyle/>
          <a:p>
            <a:pPr marL="0" indent="0">
              <a:buNone/>
            </a:pPr>
            <a:r>
              <a:rPr lang="en-US" sz="4400" dirty="0"/>
              <a:t>Do you have any questions/comments about the revised:</a:t>
            </a:r>
          </a:p>
          <a:p>
            <a:pPr marL="0" indent="0">
              <a:buNone/>
            </a:pPr>
            <a:r>
              <a:rPr lang="en-US" sz="4400" dirty="0"/>
              <a:t>1. Club Profile</a:t>
            </a:r>
          </a:p>
          <a:p>
            <a:pPr marL="0" indent="0">
              <a:buNone/>
            </a:pPr>
            <a:r>
              <a:rPr lang="en-US" sz="4400" dirty="0"/>
              <a:t>2. RVQ</a:t>
            </a:r>
          </a:p>
          <a:p>
            <a:pPr marL="0" indent="0">
              <a:buNone/>
            </a:pPr>
            <a:r>
              <a:rPr lang="en-US" sz="4400" dirty="0"/>
              <a:t>3. Writing Exercise &amp; Resources</a:t>
            </a:r>
          </a:p>
        </p:txBody>
      </p:sp>
      <p:pic>
        <p:nvPicPr>
          <p:cNvPr id="4" name="Picture 3" descr="A picture containing drawing&#10;&#10;Description automatically generated">
            <a:extLst>
              <a:ext uri="{FF2B5EF4-FFF2-40B4-BE49-F238E27FC236}">
                <a16:creationId xmlns:a16="http://schemas.microsoft.com/office/drawing/2014/main" id="{9B20674E-1D10-4C5F-8141-F53F57BDC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00B23BE0-F47A-4177-BD94-ADAD1A100C21}"/>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5122" name="Picture 2" descr="Questions to Ask | HHS.gov">
            <a:extLst>
              <a:ext uri="{FF2B5EF4-FFF2-40B4-BE49-F238E27FC236}">
                <a16:creationId xmlns:a16="http://schemas.microsoft.com/office/drawing/2014/main" id="{4940CA33-FF31-474E-8430-70DD3A653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5448584"/>
            <a:ext cx="3867150" cy="11811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90CD01B-1D69-49EE-98F9-78A57B891715}"/>
              </a:ext>
            </a:extLst>
          </p:cNvPr>
          <p:cNvSpPr>
            <a:spLocks noGrp="1"/>
          </p:cNvSpPr>
          <p:nvPr>
            <p:ph type="sldNum" sz="quarter" idx="12"/>
          </p:nvPr>
        </p:nvSpPr>
        <p:spPr/>
        <p:txBody>
          <a:bodyPr/>
          <a:lstStyle/>
          <a:p>
            <a:fld id="{711086E6-AABF-4744-9C21-1660803604B8}" type="slidenum">
              <a:rPr lang="en-US" smtClean="0"/>
              <a:t>11</a:t>
            </a:fld>
            <a:endParaRPr lang="en-US" dirty="0"/>
          </a:p>
        </p:txBody>
      </p:sp>
    </p:spTree>
    <p:extLst>
      <p:ext uri="{BB962C8B-B14F-4D97-AF65-F5344CB8AC3E}">
        <p14:creationId xmlns:p14="http://schemas.microsoft.com/office/powerpoint/2010/main" val="316078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1825625" y="134561"/>
            <a:ext cx="8540750" cy="1325562"/>
          </a:xfrm>
        </p:spPr>
        <p:txBody>
          <a:bodyPr>
            <a:normAutofit/>
          </a:bodyPr>
          <a:lstStyle/>
          <a:p>
            <a:pPr algn="ctr"/>
            <a:r>
              <a:rPr lang="en-US" sz="5400" b="1" dirty="0">
                <a:solidFill>
                  <a:schemeClr val="tx1"/>
                </a:solidFill>
              </a:rPr>
              <a:t>Creating a Master Plan</a:t>
            </a:r>
          </a:p>
        </p:txBody>
      </p:sp>
      <p:sp>
        <p:nvSpPr>
          <p:cNvPr id="3" name="Content Placeholder 2">
            <a:extLst>
              <a:ext uri="{FF2B5EF4-FFF2-40B4-BE49-F238E27FC236}">
                <a16:creationId xmlns:a16="http://schemas.microsoft.com/office/drawing/2014/main" id="{2C2F0998-F6E6-48F3-917A-7B3CDC02357E}"/>
              </a:ext>
            </a:extLst>
          </p:cNvPr>
          <p:cNvSpPr>
            <a:spLocks noGrp="1"/>
          </p:cNvSpPr>
          <p:nvPr>
            <p:ph idx="4294967295"/>
          </p:nvPr>
        </p:nvSpPr>
        <p:spPr>
          <a:xfrm>
            <a:off x="1100137" y="1340380"/>
            <a:ext cx="9359900" cy="4351337"/>
          </a:xfrm>
        </p:spPr>
        <p:txBody>
          <a:bodyPr>
            <a:normAutofit fontScale="77500" lnSpcReduction="20000"/>
          </a:bodyPr>
          <a:lstStyle/>
          <a:p>
            <a:pPr marL="0" indent="0" algn="ctr">
              <a:buNone/>
            </a:pPr>
            <a:endParaRPr lang="en-US" sz="4000" b="1" dirty="0">
              <a:solidFill>
                <a:schemeClr val="tx1"/>
              </a:solidFill>
            </a:endParaRPr>
          </a:p>
          <a:p>
            <a:pPr>
              <a:lnSpc>
                <a:spcPct val="160000"/>
              </a:lnSpc>
            </a:pPr>
            <a:r>
              <a:rPr lang="en-US" sz="4800" dirty="0">
                <a:solidFill>
                  <a:schemeClr val="tx1"/>
                </a:solidFill>
              </a:rPr>
              <a:t>Create specific goals</a:t>
            </a:r>
          </a:p>
          <a:p>
            <a:pPr>
              <a:lnSpc>
                <a:spcPct val="160000"/>
              </a:lnSpc>
            </a:pPr>
            <a:r>
              <a:rPr lang="en-US" sz="4800" dirty="0">
                <a:solidFill>
                  <a:schemeClr val="tx1"/>
                </a:solidFill>
              </a:rPr>
              <a:t>Determine which goals will be accomplished over 3 years</a:t>
            </a:r>
          </a:p>
          <a:p>
            <a:pPr>
              <a:lnSpc>
                <a:spcPct val="160000"/>
              </a:lnSpc>
            </a:pPr>
            <a:r>
              <a:rPr lang="en-US" sz="4800" dirty="0">
                <a:solidFill>
                  <a:schemeClr val="tx1"/>
                </a:solidFill>
              </a:rPr>
              <a:t>Decide who will be in charge of each goal       </a:t>
            </a:r>
          </a:p>
          <a:p>
            <a:pPr marL="0" indent="0">
              <a:buNone/>
            </a:pPr>
            <a:endParaRPr lang="en-US" sz="4800" dirty="0"/>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5A71BA2A-10FF-446A-AADD-EF7F6169F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01798" cy="531737"/>
          </a:xfrm>
          <a:prstGeom prst="rect">
            <a:avLst/>
          </a:prstGeom>
        </p:spPr>
      </p:pic>
      <p:sp>
        <p:nvSpPr>
          <p:cNvPr id="5" name="Rectangle 4">
            <a:extLst>
              <a:ext uri="{FF2B5EF4-FFF2-40B4-BE49-F238E27FC236}">
                <a16:creationId xmlns:a16="http://schemas.microsoft.com/office/drawing/2014/main" id="{5A4C655A-9DB0-4B5F-A11D-A4EC08D39BC4}"/>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A9A26C0D-5FDF-4305-A406-7C6B06B7F6B4}"/>
              </a:ext>
            </a:extLst>
          </p:cNvPr>
          <p:cNvSpPr>
            <a:spLocks noGrp="1"/>
          </p:cNvSpPr>
          <p:nvPr>
            <p:ph type="sldNum" sz="quarter" idx="12"/>
          </p:nvPr>
        </p:nvSpPr>
        <p:spPr/>
        <p:txBody>
          <a:bodyPr/>
          <a:lstStyle/>
          <a:p>
            <a:fld id="{711086E6-AABF-4744-9C21-1660803604B8}" type="slidenum">
              <a:rPr lang="en-US" smtClean="0"/>
              <a:t>12</a:t>
            </a:fld>
            <a:endParaRPr lang="en-US" dirty="0"/>
          </a:p>
        </p:txBody>
      </p:sp>
    </p:spTree>
    <p:extLst>
      <p:ext uri="{BB962C8B-B14F-4D97-AF65-F5344CB8AC3E}">
        <p14:creationId xmlns:p14="http://schemas.microsoft.com/office/powerpoint/2010/main" val="264254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8FA1-7C26-4A03-8165-5EDAEA4FA45A}"/>
              </a:ext>
            </a:extLst>
          </p:cNvPr>
          <p:cNvSpPr>
            <a:spLocks noGrp="1"/>
          </p:cNvSpPr>
          <p:nvPr>
            <p:ph type="title" idx="4294967295"/>
          </p:nvPr>
        </p:nvSpPr>
        <p:spPr>
          <a:xfrm>
            <a:off x="1400029" y="112900"/>
            <a:ext cx="8540750" cy="1325562"/>
          </a:xfrm>
        </p:spPr>
        <p:txBody>
          <a:bodyPr>
            <a:normAutofit/>
          </a:bodyPr>
          <a:lstStyle/>
          <a:p>
            <a:pPr algn="ctr"/>
            <a:r>
              <a:rPr lang="en-US" sz="5400" b="1" dirty="0">
                <a:solidFill>
                  <a:schemeClr val="tx1"/>
                </a:solidFill>
              </a:rPr>
              <a:t>The Master Plan</a:t>
            </a:r>
          </a:p>
        </p:txBody>
      </p:sp>
      <p:pic>
        <p:nvPicPr>
          <p:cNvPr id="7" name="Picture 6">
            <a:extLst>
              <a:ext uri="{FF2B5EF4-FFF2-40B4-BE49-F238E27FC236}">
                <a16:creationId xmlns:a16="http://schemas.microsoft.com/office/drawing/2014/main" id="{42AC19C3-C15F-435C-97BB-ABE6BB7092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3116" y="900969"/>
            <a:ext cx="7234576" cy="558095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589BCEDE-B76E-4ADC-BC9C-25B1BADA2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2573518" cy="531737"/>
          </a:xfrm>
          <a:prstGeom prst="rect">
            <a:avLst/>
          </a:prstGeom>
        </p:spPr>
      </p:pic>
      <p:sp>
        <p:nvSpPr>
          <p:cNvPr id="5" name="Rectangle 4">
            <a:extLst>
              <a:ext uri="{FF2B5EF4-FFF2-40B4-BE49-F238E27FC236}">
                <a16:creationId xmlns:a16="http://schemas.microsoft.com/office/drawing/2014/main" id="{3E41993C-CCEF-4C62-8816-144C3EF830B9}"/>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3" name="Slide Number Placeholder 2">
            <a:extLst>
              <a:ext uri="{FF2B5EF4-FFF2-40B4-BE49-F238E27FC236}">
                <a16:creationId xmlns:a16="http://schemas.microsoft.com/office/drawing/2014/main" id="{7DEA11C6-08EE-4761-A464-8DCBAB77DA18}"/>
              </a:ext>
            </a:extLst>
          </p:cNvPr>
          <p:cNvSpPr>
            <a:spLocks noGrp="1"/>
          </p:cNvSpPr>
          <p:nvPr>
            <p:ph type="sldNum" sz="quarter" idx="12"/>
          </p:nvPr>
        </p:nvSpPr>
        <p:spPr/>
        <p:txBody>
          <a:bodyPr/>
          <a:lstStyle/>
          <a:p>
            <a:fld id="{711086E6-AABF-4744-9C21-1660803604B8}" type="slidenum">
              <a:rPr lang="en-US" smtClean="0"/>
              <a:t>13</a:t>
            </a:fld>
            <a:endParaRPr lang="en-US" dirty="0"/>
          </a:p>
        </p:txBody>
      </p:sp>
    </p:spTree>
    <p:extLst>
      <p:ext uri="{BB962C8B-B14F-4D97-AF65-F5344CB8AC3E}">
        <p14:creationId xmlns:p14="http://schemas.microsoft.com/office/powerpoint/2010/main" val="65552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812800" y="206602"/>
            <a:ext cx="10566400" cy="1325562"/>
          </a:xfrm>
        </p:spPr>
        <p:txBody>
          <a:bodyPr>
            <a:noAutofit/>
          </a:bodyPr>
          <a:lstStyle/>
          <a:p>
            <a:pPr algn="ctr"/>
            <a:r>
              <a:rPr lang="en-US" sz="5400" b="1" dirty="0">
                <a:solidFill>
                  <a:schemeClr val="tx1"/>
                </a:solidFill>
              </a:rPr>
              <a:t>Creating Achievable Goal</a:t>
            </a:r>
          </a:p>
        </p:txBody>
      </p:sp>
      <p:sp>
        <p:nvSpPr>
          <p:cNvPr id="3" name="Content Placeholder 2">
            <a:extLst>
              <a:ext uri="{FF2B5EF4-FFF2-40B4-BE49-F238E27FC236}">
                <a16:creationId xmlns:a16="http://schemas.microsoft.com/office/drawing/2014/main" id="{2C2F0998-F6E6-48F3-917A-7B3CDC02357E}"/>
              </a:ext>
            </a:extLst>
          </p:cNvPr>
          <p:cNvSpPr>
            <a:spLocks noGrp="1"/>
          </p:cNvSpPr>
          <p:nvPr>
            <p:ph idx="4294967295"/>
          </p:nvPr>
        </p:nvSpPr>
        <p:spPr>
          <a:xfrm>
            <a:off x="811212" y="1558698"/>
            <a:ext cx="10567988" cy="5092700"/>
          </a:xfrm>
        </p:spPr>
        <p:txBody>
          <a:bodyPr>
            <a:normAutofit fontScale="40000" lnSpcReduction="20000"/>
          </a:bodyPr>
          <a:lstStyle/>
          <a:p>
            <a:pPr marL="0" indent="0">
              <a:buNone/>
            </a:pPr>
            <a:r>
              <a:rPr lang="en-US" sz="10000" b="1" dirty="0">
                <a:solidFill>
                  <a:schemeClr val="tx1"/>
                </a:solidFill>
              </a:rPr>
              <a:t>Examples of Achievable Goals: </a:t>
            </a:r>
          </a:p>
          <a:p>
            <a:pPr marL="0" indent="0">
              <a:buNone/>
            </a:pPr>
            <a:endParaRPr lang="en-US" sz="2500" dirty="0"/>
          </a:p>
          <a:p>
            <a:pPr marL="0" indent="0">
              <a:buNone/>
            </a:pPr>
            <a:r>
              <a:rPr lang="en-US" sz="8000" dirty="0"/>
              <a:t>Send two students to RYLA in 2021-2022</a:t>
            </a:r>
          </a:p>
          <a:p>
            <a:pPr marL="0" indent="0">
              <a:buNone/>
            </a:pPr>
            <a:r>
              <a:rPr lang="en-US" sz="8000" dirty="0"/>
              <a:t>Increase our membership by 18 over three years</a:t>
            </a:r>
          </a:p>
          <a:p>
            <a:pPr marL="0" indent="0">
              <a:buNone/>
            </a:pPr>
            <a:r>
              <a:rPr lang="en-US" sz="8000" dirty="0"/>
              <a:t>Write a Global Grant &amp; have it approved by July 2022</a:t>
            </a:r>
          </a:p>
          <a:p>
            <a:pPr marL="0" indent="0">
              <a:buNone/>
            </a:pPr>
            <a:r>
              <a:rPr lang="en-US" sz="8000" dirty="0"/>
              <a:t>Hold a joint fundraiser with another club in 2020-2021</a:t>
            </a:r>
          </a:p>
          <a:p>
            <a:pPr marL="0" indent="0">
              <a:buNone/>
            </a:pPr>
            <a:endParaRPr lang="en-US" sz="8000" dirty="0">
              <a:solidFill>
                <a:schemeClr val="tx1"/>
              </a:solidFill>
            </a:endParaRPr>
          </a:p>
          <a:p>
            <a:pPr marL="0" indent="0">
              <a:buNone/>
            </a:pPr>
            <a:r>
              <a:rPr lang="en-US" sz="8000" b="1" dirty="0">
                <a:solidFill>
                  <a:schemeClr val="tx1"/>
                </a:solidFill>
              </a:rPr>
              <a:t>Then decide who will be in charge of each goal.</a:t>
            </a:r>
          </a:p>
          <a:p>
            <a:pPr marL="0" indent="0">
              <a:buNone/>
            </a:pPr>
            <a:r>
              <a:rPr lang="en-US" b="1" dirty="0">
                <a:solidFill>
                  <a:schemeClr val="tx1"/>
                </a:solidFill>
              </a:rPr>
              <a:t>      </a:t>
            </a:r>
          </a:p>
          <a:p>
            <a:pPr marL="0" indent="0">
              <a:buNone/>
            </a:pPr>
            <a:endParaRPr lang="en-US" dirty="0">
              <a:solidFill>
                <a:schemeClr val="tx1"/>
              </a:solidFill>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61594FAD-39C3-4EEB-B1A0-862D85AEF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545237" cy="531737"/>
          </a:xfrm>
          <a:prstGeom prst="rect">
            <a:avLst/>
          </a:prstGeom>
        </p:spPr>
      </p:pic>
      <p:sp>
        <p:nvSpPr>
          <p:cNvPr id="5" name="Rectangle 4">
            <a:extLst>
              <a:ext uri="{FF2B5EF4-FFF2-40B4-BE49-F238E27FC236}">
                <a16:creationId xmlns:a16="http://schemas.microsoft.com/office/drawing/2014/main" id="{13D56A70-E5A2-4AA1-9876-97FF8B3BE573}"/>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A2E4152F-A87B-4435-9664-9A2C930770FF}"/>
              </a:ext>
            </a:extLst>
          </p:cNvPr>
          <p:cNvSpPr>
            <a:spLocks noGrp="1"/>
          </p:cNvSpPr>
          <p:nvPr>
            <p:ph type="sldNum" sz="quarter" idx="12"/>
          </p:nvPr>
        </p:nvSpPr>
        <p:spPr/>
        <p:txBody>
          <a:bodyPr/>
          <a:lstStyle/>
          <a:p>
            <a:fld id="{711086E6-AABF-4744-9C21-1660803604B8}" type="slidenum">
              <a:rPr lang="en-US" smtClean="0"/>
              <a:t>14</a:t>
            </a:fld>
            <a:endParaRPr lang="en-US" dirty="0"/>
          </a:p>
        </p:txBody>
      </p:sp>
    </p:spTree>
    <p:extLst>
      <p:ext uri="{BB962C8B-B14F-4D97-AF65-F5344CB8AC3E}">
        <p14:creationId xmlns:p14="http://schemas.microsoft.com/office/powerpoint/2010/main" val="290152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1825625" y="306842"/>
            <a:ext cx="8540750" cy="1325562"/>
          </a:xfrm>
        </p:spPr>
        <p:txBody>
          <a:bodyPr>
            <a:normAutofit/>
          </a:bodyPr>
          <a:lstStyle/>
          <a:p>
            <a:pPr algn="ctr"/>
            <a:r>
              <a:rPr lang="en-US" sz="5400" b="1" dirty="0">
                <a:solidFill>
                  <a:schemeClr val="tx1"/>
                </a:solidFill>
              </a:rPr>
              <a:t>Develop an Action Plan</a:t>
            </a:r>
          </a:p>
        </p:txBody>
      </p:sp>
      <p:sp>
        <p:nvSpPr>
          <p:cNvPr id="3" name="Content Placeholder 2">
            <a:extLst>
              <a:ext uri="{FF2B5EF4-FFF2-40B4-BE49-F238E27FC236}">
                <a16:creationId xmlns:a16="http://schemas.microsoft.com/office/drawing/2014/main" id="{2C2F0998-F6E6-48F3-917A-7B3CDC02357E}"/>
              </a:ext>
            </a:extLst>
          </p:cNvPr>
          <p:cNvSpPr>
            <a:spLocks noGrp="1"/>
          </p:cNvSpPr>
          <p:nvPr>
            <p:ph idx="4294967295"/>
          </p:nvPr>
        </p:nvSpPr>
        <p:spPr>
          <a:xfrm>
            <a:off x="707230" y="1612824"/>
            <a:ext cx="10777538" cy="5167313"/>
          </a:xfrm>
        </p:spPr>
        <p:txBody>
          <a:bodyPr>
            <a:normAutofit/>
          </a:bodyPr>
          <a:lstStyle/>
          <a:p>
            <a:pPr marL="0" indent="0">
              <a:buNone/>
            </a:pPr>
            <a:r>
              <a:rPr lang="en-US" sz="4400" dirty="0">
                <a:solidFill>
                  <a:schemeClr val="tx1"/>
                </a:solidFill>
              </a:rPr>
              <a:t>Define the tasks that need to be accomplished to achieve the goal by stating who needs to do what by when</a:t>
            </a:r>
            <a:r>
              <a:rPr lang="en-US" sz="4400" dirty="0">
                <a:solidFill>
                  <a:schemeClr val="bg1"/>
                </a:solidFill>
              </a:rPr>
              <a:t>.</a:t>
            </a:r>
          </a:p>
          <a:p>
            <a:pPr marL="0" indent="0">
              <a:buNone/>
            </a:pPr>
            <a:endParaRPr lang="en-US" sz="7200" dirty="0"/>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B0EB49D2-5F75-4FD0-9AA9-4B9351B05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86639" cy="531737"/>
          </a:xfrm>
          <a:prstGeom prst="rect">
            <a:avLst/>
          </a:prstGeom>
        </p:spPr>
      </p:pic>
      <p:sp>
        <p:nvSpPr>
          <p:cNvPr id="5" name="Rectangle 4">
            <a:extLst>
              <a:ext uri="{FF2B5EF4-FFF2-40B4-BE49-F238E27FC236}">
                <a16:creationId xmlns:a16="http://schemas.microsoft.com/office/drawing/2014/main" id="{A3A1866A-B989-4AA9-80AA-F2DBC8EA2863}"/>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6146" name="Picture 2" descr="Your Monday Morning Action Plan – DSbc">
            <a:extLst>
              <a:ext uri="{FF2B5EF4-FFF2-40B4-BE49-F238E27FC236}">
                <a16:creationId xmlns:a16="http://schemas.microsoft.com/office/drawing/2014/main" id="{658A8728-81E7-4310-888B-A9CA136A6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399" y="4293200"/>
            <a:ext cx="3737201" cy="24869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5DB235D-0891-4EF5-A186-FA0EFE629EFD}"/>
              </a:ext>
            </a:extLst>
          </p:cNvPr>
          <p:cNvSpPr>
            <a:spLocks noGrp="1"/>
          </p:cNvSpPr>
          <p:nvPr>
            <p:ph type="sldNum" sz="quarter" idx="12"/>
          </p:nvPr>
        </p:nvSpPr>
        <p:spPr/>
        <p:txBody>
          <a:bodyPr/>
          <a:lstStyle/>
          <a:p>
            <a:fld id="{711086E6-AABF-4744-9C21-1660803604B8}" type="slidenum">
              <a:rPr lang="en-US" smtClean="0"/>
              <a:t>15</a:t>
            </a:fld>
            <a:endParaRPr lang="en-US" dirty="0"/>
          </a:p>
        </p:txBody>
      </p:sp>
    </p:spTree>
    <p:extLst>
      <p:ext uri="{BB962C8B-B14F-4D97-AF65-F5344CB8AC3E}">
        <p14:creationId xmlns:p14="http://schemas.microsoft.com/office/powerpoint/2010/main" val="71574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1423952" y="45206"/>
            <a:ext cx="8540750" cy="1325562"/>
          </a:xfrm>
        </p:spPr>
        <p:txBody>
          <a:bodyPr>
            <a:normAutofit/>
          </a:bodyPr>
          <a:lstStyle/>
          <a:p>
            <a:pPr algn="ctr"/>
            <a:r>
              <a:rPr lang="en-US" sz="5400" b="1" dirty="0">
                <a:solidFill>
                  <a:schemeClr val="tx1"/>
                </a:solidFill>
              </a:rPr>
              <a:t>The Action Plan</a:t>
            </a:r>
          </a:p>
        </p:txBody>
      </p:sp>
      <p:pic>
        <p:nvPicPr>
          <p:cNvPr id="7" name="Picture 6">
            <a:extLst>
              <a:ext uri="{FF2B5EF4-FFF2-40B4-BE49-F238E27FC236}">
                <a16:creationId xmlns:a16="http://schemas.microsoft.com/office/drawing/2014/main" id="{1F7042E3-C97C-438C-86D3-BA1A176B51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0486" y="1128950"/>
            <a:ext cx="6687682" cy="498005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14CAD7C-BDEA-4A39-9FC6-9E7D03CFD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2592371" cy="531737"/>
          </a:xfrm>
          <a:prstGeom prst="rect">
            <a:avLst/>
          </a:prstGeom>
        </p:spPr>
      </p:pic>
      <p:sp>
        <p:nvSpPr>
          <p:cNvPr id="5" name="Rectangle 4">
            <a:extLst>
              <a:ext uri="{FF2B5EF4-FFF2-40B4-BE49-F238E27FC236}">
                <a16:creationId xmlns:a16="http://schemas.microsoft.com/office/drawing/2014/main" id="{EE764D7A-FC85-4EEB-A692-09378851F129}"/>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3" name="Slide Number Placeholder 2">
            <a:extLst>
              <a:ext uri="{FF2B5EF4-FFF2-40B4-BE49-F238E27FC236}">
                <a16:creationId xmlns:a16="http://schemas.microsoft.com/office/drawing/2014/main" id="{E7A9AB10-3FBE-4E9F-AE6B-DD7A49CCBF12}"/>
              </a:ext>
            </a:extLst>
          </p:cNvPr>
          <p:cNvSpPr>
            <a:spLocks noGrp="1"/>
          </p:cNvSpPr>
          <p:nvPr>
            <p:ph type="sldNum" sz="quarter" idx="12"/>
          </p:nvPr>
        </p:nvSpPr>
        <p:spPr/>
        <p:txBody>
          <a:bodyPr/>
          <a:lstStyle/>
          <a:p>
            <a:fld id="{711086E6-AABF-4744-9C21-1660803604B8}" type="slidenum">
              <a:rPr lang="en-US" smtClean="0"/>
              <a:t>16</a:t>
            </a:fld>
            <a:endParaRPr lang="en-US" dirty="0"/>
          </a:p>
        </p:txBody>
      </p:sp>
    </p:spTree>
    <p:extLst>
      <p:ext uri="{BB962C8B-B14F-4D97-AF65-F5344CB8AC3E}">
        <p14:creationId xmlns:p14="http://schemas.microsoft.com/office/powerpoint/2010/main" val="411058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729456" y="77863"/>
            <a:ext cx="10733088" cy="1325562"/>
          </a:xfrm>
        </p:spPr>
        <p:txBody>
          <a:bodyPr vert="horz" lIns="91440" tIns="45720" rIns="91440" bIns="45720" rtlCol="0" anchor="ctr">
            <a:noAutofit/>
          </a:bodyPr>
          <a:lstStyle/>
          <a:p>
            <a:pPr algn="ctr"/>
            <a:r>
              <a:rPr lang="en-US" sz="5400" b="1" kern="1200" dirty="0">
                <a:solidFill>
                  <a:schemeClr val="tx1"/>
                </a:solidFill>
                <a:latin typeface="+mj-lt"/>
                <a:ea typeface="+mj-ea"/>
                <a:cs typeface="+mj-cs"/>
              </a:rPr>
              <a:t>Action Plan Example</a:t>
            </a:r>
          </a:p>
        </p:txBody>
      </p:sp>
      <p:sp>
        <p:nvSpPr>
          <p:cNvPr id="3" name="Content Placeholder 2">
            <a:extLst>
              <a:ext uri="{FF2B5EF4-FFF2-40B4-BE49-F238E27FC236}">
                <a16:creationId xmlns:a16="http://schemas.microsoft.com/office/drawing/2014/main" id="{2C2F0998-F6E6-48F3-917A-7B3CDC02357E}"/>
              </a:ext>
            </a:extLst>
          </p:cNvPr>
          <p:cNvSpPr>
            <a:spLocks noGrp="1"/>
          </p:cNvSpPr>
          <p:nvPr>
            <p:ph idx="4294967295"/>
          </p:nvPr>
        </p:nvSpPr>
        <p:spPr>
          <a:xfrm>
            <a:off x="0" y="1460500"/>
            <a:ext cx="10414000" cy="4846638"/>
          </a:xfrm>
        </p:spPr>
        <p:txBody>
          <a:bodyPr vert="horz" lIns="91440" tIns="45720" rIns="91440" bIns="45720" rtlCol="0" anchor="ctr">
            <a:normAutofit fontScale="25000" lnSpcReduction="20000"/>
          </a:bodyPr>
          <a:lstStyle/>
          <a:p>
            <a:pPr marL="0"/>
            <a:endParaRPr lang="en-US" sz="5300" b="1" dirty="0"/>
          </a:p>
          <a:p>
            <a:pPr marL="0" indent="0">
              <a:buNone/>
            </a:pPr>
            <a:r>
              <a:rPr lang="en-US" sz="14400" b="1" dirty="0">
                <a:solidFill>
                  <a:schemeClr val="tx1"/>
                </a:solidFill>
              </a:rPr>
              <a:t>Goal: Send two students to RYLA in 2021-2022</a:t>
            </a:r>
          </a:p>
          <a:p>
            <a:pPr marL="0" indent="0">
              <a:buNone/>
            </a:pPr>
            <a:r>
              <a:rPr lang="en-US" sz="9600" b="1" dirty="0">
                <a:solidFill>
                  <a:schemeClr val="tx1"/>
                </a:solidFill>
              </a:rPr>
              <a:t>1. What: Ask board to approve fee &amp; appoint a RYLA chair</a:t>
            </a:r>
          </a:p>
          <a:p>
            <a:pPr marL="0" indent="0">
              <a:buNone/>
            </a:pPr>
            <a:r>
              <a:rPr lang="en-US" sz="9600" b="1" dirty="0">
                <a:solidFill>
                  <a:schemeClr val="tx1"/>
                </a:solidFill>
              </a:rPr>
              <a:t>    Who: Youth Services Chair</a:t>
            </a:r>
          </a:p>
          <a:p>
            <a:pPr marL="0" indent="0">
              <a:buNone/>
            </a:pPr>
            <a:r>
              <a:rPr lang="en-US" sz="9600" b="1" dirty="0">
                <a:solidFill>
                  <a:schemeClr val="tx1"/>
                </a:solidFill>
              </a:rPr>
              <a:t>    When: Next board meeting July 22, 2020</a:t>
            </a:r>
          </a:p>
          <a:p>
            <a:pPr marL="0" indent="0">
              <a:buNone/>
            </a:pPr>
            <a:r>
              <a:rPr lang="en-US" sz="9600" b="1" dirty="0">
                <a:solidFill>
                  <a:schemeClr val="tx1"/>
                </a:solidFill>
              </a:rPr>
              <a:t>     Resources: Check on fee and youth protection policy to share with 	board</a:t>
            </a:r>
          </a:p>
          <a:p>
            <a:pPr marL="0" indent="0">
              <a:buNone/>
            </a:pPr>
            <a:r>
              <a:rPr lang="en-US" sz="9600" b="1" dirty="0">
                <a:solidFill>
                  <a:schemeClr val="tx1"/>
                </a:solidFill>
              </a:rPr>
              <a:t>2. What: Contact schools for possible candidates</a:t>
            </a:r>
          </a:p>
          <a:p>
            <a:pPr marL="0" indent="0">
              <a:buNone/>
            </a:pPr>
            <a:r>
              <a:rPr lang="en-US" sz="9600" b="1" dirty="0">
                <a:solidFill>
                  <a:schemeClr val="tx1"/>
                </a:solidFill>
              </a:rPr>
              <a:t>    Who: RYLA chair</a:t>
            </a:r>
          </a:p>
          <a:p>
            <a:pPr marL="0" indent="0">
              <a:buNone/>
            </a:pPr>
            <a:r>
              <a:rPr lang="en-US" sz="9600" b="1" dirty="0">
                <a:solidFill>
                  <a:schemeClr val="tx1"/>
                </a:solidFill>
              </a:rPr>
              <a:t>    When: Fall of 2020</a:t>
            </a:r>
          </a:p>
          <a:p>
            <a:pPr marL="0" indent="0">
              <a:buNone/>
            </a:pPr>
            <a:r>
              <a:rPr lang="en-US" sz="9600" b="1" dirty="0">
                <a:solidFill>
                  <a:schemeClr val="tx1"/>
                </a:solidFill>
              </a:rPr>
              <a:t>    Resources: None</a:t>
            </a:r>
          </a:p>
          <a:p>
            <a:pPr marL="0" indent="0">
              <a:buNone/>
            </a:pPr>
            <a:r>
              <a:rPr lang="en-US" sz="9600" b="1" dirty="0">
                <a:solidFill>
                  <a:schemeClr val="tx1"/>
                </a:solidFill>
              </a:rPr>
              <a:t>3. (Perhaps 8-10 tasks to accomplish to make this goal a reality)</a:t>
            </a:r>
          </a:p>
          <a:p>
            <a:pPr marL="0" indent="0">
              <a:buNone/>
            </a:pPr>
            <a:r>
              <a:rPr lang="en-US" sz="9600" b="1" dirty="0">
                <a:solidFill>
                  <a:schemeClr val="tx1"/>
                </a:solidFill>
              </a:rPr>
              <a:t>     </a:t>
            </a:r>
          </a:p>
          <a:p>
            <a:pPr marL="0"/>
            <a:endParaRPr lang="en-US" sz="1000" dirty="0"/>
          </a:p>
        </p:txBody>
      </p:sp>
      <p:pic>
        <p:nvPicPr>
          <p:cNvPr id="4" name="Picture 3" descr="A picture containing drawing&#10;&#10;Description automatically generated">
            <a:extLst>
              <a:ext uri="{FF2B5EF4-FFF2-40B4-BE49-F238E27FC236}">
                <a16:creationId xmlns:a16="http://schemas.microsoft.com/office/drawing/2014/main" id="{509996F0-C64A-42E9-9948-22F4059B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460396" cy="531737"/>
          </a:xfrm>
          <a:prstGeom prst="rect">
            <a:avLst/>
          </a:prstGeom>
        </p:spPr>
      </p:pic>
      <p:sp>
        <p:nvSpPr>
          <p:cNvPr id="5" name="Rectangle 4">
            <a:extLst>
              <a:ext uri="{FF2B5EF4-FFF2-40B4-BE49-F238E27FC236}">
                <a16:creationId xmlns:a16="http://schemas.microsoft.com/office/drawing/2014/main" id="{C47F5375-D32D-4611-910F-F7D2CA7B4637}"/>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8D3D0568-F8AB-4194-8C08-ED87DCB3060E}"/>
              </a:ext>
            </a:extLst>
          </p:cNvPr>
          <p:cNvSpPr>
            <a:spLocks noGrp="1"/>
          </p:cNvSpPr>
          <p:nvPr>
            <p:ph type="sldNum" sz="quarter" idx="12"/>
          </p:nvPr>
        </p:nvSpPr>
        <p:spPr/>
        <p:txBody>
          <a:bodyPr/>
          <a:lstStyle/>
          <a:p>
            <a:fld id="{711086E6-AABF-4744-9C21-1660803604B8}" type="slidenum">
              <a:rPr lang="en-US" smtClean="0"/>
              <a:t>17</a:t>
            </a:fld>
            <a:endParaRPr lang="en-US" dirty="0"/>
          </a:p>
        </p:txBody>
      </p:sp>
    </p:spTree>
    <p:extLst>
      <p:ext uri="{BB962C8B-B14F-4D97-AF65-F5344CB8AC3E}">
        <p14:creationId xmlns:p14="http://schemas.microsoft.com/office/powerpoint/2010/main" val="38650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2A9F-8F75-4365-97DE-51B2F7028648}"/>
              </a:ext>
            </a:extLst>
          </p:cNvPr>
          <p:cNvSpPr>
            <a:spLocks noGrp="1"/>
          </p:cNvSpPr>
          <p:nvPr>
            <p:ph type="title" idx="4294967295"/>
          </p:nvPr>
        </p:nvSpPr>
        <p:spPr>
          <a:xfrm>
            <a:off x="1825625" y="169863"/>
            <a:ext cx="8540750" cy="1323975"/>
          </a:xfrm>
        </p:spPr>
        <p:txBody>
          <a:bodyPr>
            <a:normAutofit/>
          </a:bodyPr>
          <a:lstStyle/>
          <a:p>
            <a:pPr algn="ctr"/>
            <a:r>
              <a:rPr lang="en-US" sz="5400" b="1" dirty="0">
                <a:solidFill>
                  <a:schemeClr val="tx1"/>
                </a:solidFill>
              </a:rPr>
              <a:t>The Process &amp; Outcomes</a:t>
            </a:r>
          </a:p>
        </p:txBody>
      </p:sp>
      <p:sp>
        <p:nvSpPr>
          <p:cNvPr id="3" name="Content Placeholder 2">
            <a:extLst>
              <a:ext uri="{FF2B5EF4-FFF2-40B4-BE49-F238E27FC236}">
                <a16:creationId xmlns:a16="http://schemas.microsoft.com/office/drawing/2014/main" id="{0DF67874-EC31-41E7-A424-0021A8A3C4C2}"/>
              </a:ext>
            </a:extLst>
          </p:cNvPr>
          <p:cNvSpPr>
            <a:spLocks noGrp="1"/>
          </p:cNvSpPr>
          <p:nvPr>
            <p:ph idx="4294967295"/>
          </p:nvPr>
        </p:nvSpPr>
        <p:spPr>
          <a:xfrm>
            <a:off x="1825625" y="1493838"/>
            <a:ext cx="8540750" cy="4351338"/>
          </a:xfrm>
        </p:spPr>
        <p:txBody>
          <a:bodyPr>
            <a:normAutofit lnSpcReduction="10000"/>
          </a:bodyPr>
          <a:lstStyle/>
          <a:p>
            <a:pPr algn="just"/>
            <a:r>
              <a:rPr lang="en-US" sz="4400" dirty="0">
                <a:solidFill>
                  <a:schemeClr val="tx1"/>
                </a:solidFill>
              </a:rPr>
              <a:t>Who are we?</a:t>
            </a:r>
          </a:p>
          <a:p>
            <a:pPr algn="just"/>
            <a:r>
              <a:rPr lang="en-US" sz="4400" dirty="0">
                <a:solidFill>
                  <a:schemeClr val="tx1"/>
                </a:solidFill>
              </a:rPr>
              <a:t>Where are we?</a:t>
            </a:r>
          </a:p>
          <a:p>
            <a:pPr algn="just"/>
            <a:r>
              <a:rPr lang="en-US" sz="4400" b="1" dirty="0">
                <a:solidFill>
                  <a:schemeClr val="tx1"/>
                </a:solidFill>
              </a:rPr>
              <a:t>Where do we want to be?</a:t>
            </a:r>
          </a:p>
          <a:p>
            <a:pPr algn="just"/>
            <a:r>
              <a:rPr lang="en-US" sz="4400" dirty="0">
                <a:solidFill>
                  <a:schemeClr val="tx1"/>
                </a:solidFill>
              </a:rPr>
              <a:t>How will we get there?</a:t>
            </a:r>
          </a:p>
          <a:p>
            <a:pPr algn="just"/>
            <a:r>
              <a:rPr lang="en-US" sz="4400" dirty="0">
                <a:solidFill>
                  <a:srgbClr val="00B0F0"/>
                </a:solidFill>
              </a:rPr>
              <a:t>How will we know when we have arrived?</a:t>
            </a:r>
          </a:p>
        </p:txBody>
      </p:sp>
      <p:pic>
        <p:nvPicPr>
          <p:cNvPr id="4" name="Picture 3" descr="A picture containing drawing&#10;&#10;Description automatically generated">
            <a:extLst>
              <a:ext uri="{FF2B5EF4-FFF2-40B4-BE49-F238E27FC236}">
                <a16:creationId xmlns:a16="http://schemas.microsoft.com/office/drawing/2014/main" id="{E9249FB9-F7A0-4966-A801-ADFAE74AC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01798" cy="531737"/>
          </a:xfrm>
          <a:prstGeom prst="rect">
            <a:avLst/>
          </a:prstGeom>
        </p:spPr>
      </p:pic>
      <p:sp>
        <p:nvSpPr>
          <p:cNvPr id="5" name="Rectangle 4">
            <a:extLst>
              <a:ext uri="{FF2B5EF4-FFF2-40B4-BE49-F238E27FC236}">
                <a16:creationId xmlns:a16="http://schemas.microsoft.com/office/drawing/2014/main" id="{50DAE3F3-4BC2-47EA-A9A3-5FFEA2D5A554}"/>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1C6E40A0-0937-4D64-8B48-FDFF132E9DF5}"/>
              </a:ext>
            </a:extLst>
          </p:cNvPr>
          <p:cNvSpPr>
            <a:spLocks noGrp="1"/>
          </p:cNvSpPr>
          <p:nvPr>
            <p:ph type="sldNum" sz="quarter" idx="12"/>
          </p:nvPr>
        </p:nvSpPr>
        <p:spPr/>
        <p:txBody>
          <a:bodyPr/>
          <a:lstStyle/>
          <a:p>
            <a:fld id="{711086E6-AABF-4744-9C21-1660803604B8}" type="slidenum">
              <a:rPr lang="en-US" smtClean="0"/>
              <a:t>18</a:t>
            </a:fld>
            <a:endParaRPr lang="en-US" dirty="0"/>
          </a:p>
        </p:txBody>
      </p:sp>
    </p:spTree>
    <p:extLst>
      <p:ext uri="{BB962C8B-B14F-4D97-AF65-F5344CB8AC3E}">
        <p14:creationId xmlns:p14="http://schemas.microsoft.com/office/powerpoint/2010/main" val="270380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3B0F-440B-4991-8F5C-72EDA5D2BA85}"/>
              </a:ext>
            </a:extLst>
          </p:cNvPr>
          <p:cNvSpPr>
            <a:spLocks noGrp="1"/>
          </p:cNvSpPr>
          <p:nvPr>
            <p:ph type="title"/>
          </p:nvPr>
        </p:nvSpPr>
        <p:spPr>
          <a:xfrm>
            <a:off x="1536408" y="237001"/>
            <a:ext cx="8596668" cy="883897"/>
          </a:xfrm>
        </p:spPr>
        <p:txBody>
          <a:bodyPr>
            <a:noAutofit/>
          </a:bodyPr>
          <a:lstStyle/>
          <a:p>
            <a:pPr algn="ctr"/>
            <a:r>
              <a:rPr lang="en-US" sz="5400" b="1" dirty="0">
                <a:solidFill>
                  <a:srgbClr val="3B383B"/>
                </a:solidFill>
              </a:rPr>
              <a:t>Action Plan Practice</a:t>
            </a:r>
          </a:p>
        </p:txBody>
      </p:sp>
      <p:pic>
        <p:nvPicPr>
          <p:cNvPr id="10" name="Content Placeholder 9" descr="Icon&#10;&#10;Description automatically generated">
            <a:extLst>
              <a:ext uri="{FF2B5EF4-FFF2-40B4-BE49-F238E27FC236}">
                <a16:creationId xmlns:a16="http://schemas.microsoft.com/office/drawing/2014/main" id="{D5263463-6407-47D6-8633-48FDB061D3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42612"/>
            <a:ext cx="2667000" cy="619125"/>
          </a:xfrm>
        </p:spPr>
      </p:pic>
      <p:pic>
        <p:nvPicPr>
          <p:cNvPr id="2050" name="Picture 2" descr="Participating in breakout rooms – Zoom Help Center">
            <a:extLst>
              <a:ext uri="{FF2B5EF4-FFF2-40B4-BE49-F238E27FC236}">
                <a16:creationId xmlns:a16="http://schemas.microsoft.com/office/drawing/2014/main" id="{8E23677D-95CB-45BB-B5CA-3C0704768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814" y="1585367"/>
            <a:ext cx="4647560" cy="201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19 ConveyUX Boston: Exploring the Nexus of Product and UX | Blink">
            <a:extLst>
              <a:ext uri="{FF2B5EF4-FFF2-40B4-BE49-F238E27FC236}">
                <a16:creationId xmlns:a16="http://schemas.microsoft.com/office/drawing/2014/main" id="{CF6EF146-E040-4939-8F40-C27E97A4E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04" y="1585367"/>
            <a:ext cx="4769943" cy="33283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Host a Cocktail Party on Zoom (and have better classes, conferences  and meetings, too) | by Misha Glouberman | The Startup | Medium">
            <a:extLst>
              <a:ext uri="{FF2B5EF4-FFF2-40B4-BE49-F238E27FC236}">
                <a16:creationId xmlns:a16="http://schemas.microsoft.com/office/drawing/2014/main" id="{C794DF93-39F0-4B50-A50E-AD0B2B6601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299" y="3807391"/>
            <a:ext cx="6097821" cy="26543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512B7F-A712-4007-97DD-A26B4A2CB7D7}"/>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3" name="Slide Number Placeholder 2">
            <a:extLst>
              <a:ext uri="{FF2B5EF4-FFF2-40B4-BE49-F238E27FC236}">
                <a16:creationId xmlns:a16="http://schemas.microsoft.com/office/drawing/2014/main" id="{A8C36EC4-E6C2-4A72-8D8E-9B0485D7985A}"/>
              </a:ext>
            </a:extLst>
          </p:cNvPr>
          <p:cNvSpPr>
            <a:spLocks noGrp="1"/>
          </p:cNvSpPr>
          <p:nvPr>
            <p:ph type="sldNum" sz="quarter" idx="12"/>
          </p:nvPr>
        </p:nvSpPr>
        <p:spPr/>
        <p:txBody>
          <a:bodyPr/>
          <a:lstStyle/>
          <a:p>
            <a:fld id="{711086E6-AABF-4744-9C21-1660803604B8}" type="slidenum">
              <a:rPr lang="en-US" smtClean="0"/>
              <a:t>19</a:t>
            </a:fld>
            <a:endParaRPr lang="en-US" dirty="0"/>
          </a:p>
        </p:txBody>
      </p:sp>
    </p:spTree>
    <p:extLst>
      <p:ext uri="{BB962C8B-B14F-4D97-AF65-F5344CB8AC3E}">
        <p14:creationId xmlns:p14="http://schemas.microsoft.com/office/powerpoint/2010/main" val="41226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8538" y="218669"/>
            <a:ext cx="5537200" cy="5992222"/>
          </a:xfrm>
        </p:spPr>
        <p:txBody>
          <a:bodyPr>
            <a:normAutofit/>
          </a:bodyPr>
          <a:lstStyle/>
          <a:p>
            <a:pPr algn="ctr"/>
            <a:r>
              <a:rPr lang="en-US" dirty="0">
                <a:solidFill>
                  <a:schemeClr val="tx1"/>
                </a:solidFill>
              </a:rPr>
              <a:t>Participants</a:t>
            </a:r>
          </a:p>
          <a:p>
            <a:pPr lvl="1"/>
            <a:r>
              <a:rPr lang="en-US" dirty="0">
                <a:solidFill>
                  <a:schemeClr val="tx1"/>
                </a:solidFill>
              </a:rPr>
              <a:t>Please activate your video webcam</a:t>
            </a:r>
          </a:p>
          <a:p>
            <a:pPr lvl="1"/>
            <a:r>
              <a:rPr lang="en-US" dirty="0">
                <a:solidFill>
                  <a:schemeClr val="tx1"/>
                </a:solidFill>
              </a:rPr>
              <a:t>Please remain </a:t>
            </a:r>
            <a:r>
              <a:rPr lang="en-US" dirty="0">
                <a:solidFill>
                  <a:srgbClr val="FF0000"/>
                </a:solidFill>
              </a:rPr>
              <a:t>muted</a:t>
            </a:r>
            <a:r>
              <a:rPr lang="en-US" dirty="0"/>
              <a:t> </a:t>
            </a:r>
            <a:r>
              <a:rPr lang="en-US" dirty="0">
                <a:solidFill>
                  <a:schemeClr val="tx1"/>
                </a:solidFill>
              </a:rPr>
              <a:t>until called upon</a:t>
            </a:r>
          </a:p>
          <a:p>
            <a:pPr lvl="1"/>
            <a:r>
              <a:rPr lang="en-US" dirty="0">
                <a:solidFill>
                  <a:schemeClr val="tx1"/>
                </a:solidFill>
              </a:rPr>
              <a:t>If using a phone for audio </a:t>
            </a:r>
            <a:r>
              <a:rPr lang="en-US" dirty="0">
                <a:solidFill>
                  <a:srgbClr val="FF0000"/>
                </a:solidFill>
              </a:rPr>
              <a:t>please self mute </a:t>
            </a:r>
            <a:r>
              <a:rPr lang="en-US" dirty="0">
                <a:solidFill>
                  <a:schemeClr val="tx1"/>
                </a:solidFill>
              </a:rPr>
              <a:t>and unmute when called upon.</a:t>
            </a:r>
          </a:p>
          <a:p>
            <a:pPr lvl="1"/>
            <a:r>
              <a:rPr lang="en-US" dirty="0">
                <a:solidFill>
                  <a:schemeClr val="tx1"/>
                </a:solidFill>
              </a:rPr>
              <a:t>Utilize “chat” function </a:t>
            </a:r>
          </a:p>
          <a:p>
            <a:pPr lvl="1"/>
            <a:r>
              <a:rPr lang="en-US" dirty="0">
                <a:solidFill>
                  <a:schemeClr val="tx1"/>
                </a:solidFill>
              </a:rPr>
              <a:t>Utilize “raise hand” function</a:t>
            </a:r>
          </a:p>
          <a:p>
            <a:pPr lvl="1"/>
            <a:r>
              <a:rPr lang="en-US" dirty="0">
                <a:solidFill>
                  <a:srgbClr val="FF0000"/>
                </a:solidFill>
              </a:rPr>
              <a:t>If the meeting is interrupted and ends, please wait 5 min and log in again</a:t>
            </a:r>
          </a:p>
          <a:p>
            <a:pPr lvl="1"/>
            <a:r>
              <a:rPr lang="en-US" dirty="0">
                <a:solidFill>
                  <a:schemeClr val="tx1"/>
                </a:solidFill>
              </a:rPr>
              <a:t>Gallery view will show all attendees</a:t>
            </a:r>
          </a:p>
          <a:p>
            <a:pPr lvl="1"/>
            <a:r>
              <a:rPr lang="en-US" dirty="0">
                <a:solidFill>
                  <a:schemeClr val="tx1"/>
                </a:solidFill>
              </a:rPr>
              <a:t>Speaker view will show current speaker and is view available on an </a:t>
            </a:r>
            <a:r>
              <a:rPr lang="en-US" dirty="0" err="1">
                <a:solidFill>
                  <a:schemeClr val="tx1"/>
                </a:solidFill>
              </a:rPr>
              <a:t>Ipad</a:t>
            </a:r>
            <a:r>
              <a:rPr lang="en-US" dirty="0">
                <a:solidFill>
                  <a:schemeClr val="tx1"/>
                </a:solidFill>
              </a:rPr>
              <a:t> or tablet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103216" y="112698"/>
            <a:ext cx="5886879" cy="795614"/>
          </a:xfrm>
        </p:spPr>
        <p:txBody>
          <a:bodyPr/>
          <a:lstStyle/>
          <a:p>
            <a:pPr lvl="0" algn="ctr"/>
            <a:r>
              <a:rPr lang="en-US" sz="4000" dirty="0"/>
              <a:t>Rules of the zoom</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
        <p:nvSpPr>
          <p:cNvPr id="5" name="TextBox 4">
            <a:extLst>
              <a:ext uri="{FF2B5EF4-FFF2-40B4-BE49-F238E27FC236}">
                <a16:creationId xmlns:a16="http://schemas.microsoft.com/office/drawing/2014/main" id="{EF55E54F-A36A-4F21-95D4-CE83B653B774}"/>
              </a:ext>
            </a:extLst>
          </p:cNvPr>
          <p:cNvSpPr txBox="1"/>
          <p:nvPr/>
        </p:nvSpPr>
        <p:spPr>
          <a:xfrm>
            <a:off x="486572" y="2837644"/>
            <a:ext cx="4964688" cy="369332"/>
          </a:xfrm>
          <a:prstGeom prst="rect">
            <a:avLst/>
          </a:prstGeom>
          <a:noFill/>
        </p:spPr>
        <p:txBody>
          <a:bodyPr wrap="square" rtlCol="0">
            <a:spAutoFit/>
          </a:bodyPr>
          <a:lstStyle/>
          <a:p>
            <a:pPr algn="ctr"/>
            <a:r>
              <a:rPr lang="en-US" dirty="0">
                <a:solidFill>
                  <a:schemeClr val="bg1"/>
                </a:solidFill>
              </a:rPr>
              <a:t>Desktop Control View</a:t>
            </a:r>
          </a:p>
        </p:txBody>
      </p:sp>
      <p:pic>
        <p:nvPicPr>
          <p:cNvPr id="2050" name="Picture 2" descr="Displaying participants in Gallery View – Zoom Help Center">
            <a:extLst>
              <a:ext uri="{FF2B5EF4-FFF2-40B4-BE49-F238E27FC236}">
                <a16:creationId xmlns:a16="http://schemas.microsoft.com/office/drawing/2014/main" id="{27569E4F-E65C-424F-9F60-6EFA5AB48D51}"/>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7142" y="4336507"/>
            <a:ext cx="1271973" cy="87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ve Speaker (Video Layout) – Zoom Help Center">
            <a:extLst>
              <a:ext uri="{FF2B5EF4-FFF2-40B4-BE49-F238E27FC236}">
                <a16:creationId xmlns:a16="http://schemas.microsoft.com/office/drawing/2014/main" id="{42E76004-00B4-4D8C-B1E4-675A45DFDA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0794" y="5816355"/>
            <a:ext cx="1004340" cy="7109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50447A3-E9CE-4E6E-8B77-8FFC48A9BC2D}"/>
              </a:ext>
            </a:extLst>
          </p:cNvPr>
          <p:cNvPicPr>
            <a:picLocks noChangeAspect="1"/>
          </p:cNvPicPr>
          <p:nvPr/>
        </p:nvPicPr>
        <p:blipFill>
          <a:blip r:embed="rId6"/>
          <a:stretch>
            <a:fillRect/>
          </a:stretch>
        </p:blipFill>
        <p:spPr>
          <a:xfrm>
            <a:off x="621003" y="3265413"/>
            <a:ext cx="4695825" cy="962025"/>
          </a:xfrm>
          <a:prstGeom prst="rect">
            <a:avLst/>
          </a:prstGeom>
        </p:spPr>
      </p:pic>
      <p:sp>
        <p:nvSpPr>
          <p:cNvPr id="16" name="TextBox 15">
            <a:extLst>
              <a:ext uri="{FF2B5EF4-FFF2-40B4-BE49-F238E27FC236}">
                <a16:creationId xmlns:a16="http://schemas.microsoft.com/office/drawing/2014/main" id="{F7075C33-E49B-4847-BB7F-C461099E3CCE}"/>
              </a:ext>
            </a:extLst>
          </p:cNvPr>
          <p:cNvSpPr txBox="1"/>
          <p:nvPr/>
        </p:nvSpPr>
        <p:spPr>
          <a:xfrm>
            <a:off x="296154" y="4387580"/>
            <a:ext cx="4095166" cy="369332"/>
          </a:xfrm>
          <a:prstGeom prst="rect">
            <a:avLst/>
          </a:prstGeom>
          <a:noFill/>
        </p:spPr>
        <p:txBody>
          <a:bodyPr wrap="square" rtlCol="0">
            <a:spAutoFit/>
          </a:bodyPr>
          <a:lstStyle/>
          <a:p>
            <a:r>
              <a:rPr lang="en-US" dirty="0">
                <a:solidFill>
                  <a:schemeClr val="bg1"/>
                </a:solidFill>
              </a:rPr>
              <a:t>Tablet/Smartphone View</a:t>
            </a:r>
          </a:p>
        </p:txBody>
      </p:sp>
      <p:cxnSp>
        <p:nvCxnSpPr>
          <p:cNvPr id="21" name="Straight Arrow Connector 20">
            <a:extLst>
              <a:ext uri="{FF2B5EF4-FFF2-40B4-BE49-F238E27FC236}">
                <a16:creationId xmlns:a16="http://schemas.microsoft.com/office/drawing/2014/main" id="{4EE64F82-7D36-4865-BA7D-712ABFDBD579}"/>
              </a:ext>
            </a:extLst>
          </p:cNvPr>
          <p:cNvCxnSpPr>
            <a:cxnSpLocks/>
          </p:cNvCxnSpPr>
          <p:nvPr/>
        </p:nvCxnSpPr>
        <p:spPr>
          <a:xfrm flipH="1" flipV="1">
            <a:off x="5201552" y="4045478"/>
            <a:ext cx="249708" cy="17034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Raise hand in Zoom - How to video (mobile) / (زوم رفع اليد (الهاتف ...">
            <a:extLst>
              <a:ext uri="{FF2B5EF4-FFF2-40B4-BE49-F238E27FC236}">
                <a16:creationId xmlns:a16="http://schemas.microsoft.com/office/drawing/2014/main" id="{A9E3BAAE-418E-4069-A251-A6734830BD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595" y="4387580"/>
            <a:ext cx="2496479" cy="139802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541F89F6-E39B-4FC1-AD81-664A28C7FF6B}"/>
              </a:ext>
            </a:extLst>
          </p:cNvPr>
          <p:cNvCxnSpPr>
            <a:cxnSpLocks/>
          </p:cNvCxnSpPr>
          <p:nvPr/>
        </p:nvCxnSpPr>
        <p:spPr>
          <a:xfrm flipV="1">
            <a:off x="3517512" y="5453915"/>
            <a:ext cx="590356" cy="150664"/>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descr="Zoom, Students, Getting Started">
            <a:extLst>
              <a:ext uri="{FF2B5EF4-FFF2-40B4-BE49-F238E27FC236}">
                <a16:creationId xmlns:a16="http://schemas.microsoft.com/office/drawing/2014/main" id="{55FEA4FD-3833-4051-93E6-B2BC5DB084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4415" y="3129688"/>
            <a:ext cx="1860719" cy="59862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How to Use Zoom | Faculty Center at Sonoma State University">
            <a:extLst>
              <a:ext uri="{FF2B5EF4-FFF2-40B4-BE49-F238E27FC236}">
                <a16:creationId xmlns:a16="http://schemas.microsoft.com/office/drawing/2014/main" id="{EC97F27C-895A-419A-BE12-CC17E62DEA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49" y="1196850"/>
            <a:ext cx="5979012" cy="16065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FEAF0EFC-A5D2-44FF-82CF-576E3F31CA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48400"/>
            <a:ext cx="2078857" cy="531737"/>
          </a:xfrm>
          <a:prstGeom prst="rect">
            <a:avLst/>
          </a:prstGeom>
        </p:spPr>
      </p:pic>
      <p:sp>
        <p:nvSpPr>
          <p:cNvPr id="18" name="Rectangle 17">
            <a:extLst>
              <a:ext uri="{FF2B5EF4-FFF2-40B4-BE49-F238E27FC236}">
                <a16:creationId xmlns:a16="http://schemas.microsoft.com/office/drawing/2014/main" id="{2D7BABCA-DE3A-4F4E-9AA1-E87AFD2B5F4E}"/>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30A-C70E-47BB-9BEF-7BB0F0B23F00}"/>
              </a:ext>
            </a:extLst>
          </p:cNvPr>
          <p:cNvSpPr>
            <a:spLocks noGrp="1"/>
          </p:cNvSpPr>
          <p:nvPr>
            <p:ph type="title" idx="4294967295"/>
          </p:nvPr>
        </p:nvSpPr>
        <p:spPr>
          <a:xfrm>
            <a:off x="865981" y="116681"/>
            <a:ext cx="10460038" cy="1325563"/>
          </a:xfrm>
        </p:spPr>
        <p:txBody>
          <a:bodyPr>
            <a:noAutofit/>
          </a:bodyPr>
          <a:lstStyle/>
          <a:p>
            <a:pPr algn="ctr"/>
            <a:r>
              <a:rPr lang="en-US" sz="5400" b="1" dirty="0">
                <a:solidFill>
                  <a:schemeClr val="tx1"/>
                </a:solidFill>
              </a:rPr>
              <a:t>Breakout: Creating Action Plans</a:t>
            </a:r>
          </a:p>
        </p:txBody>
      </p:sp>
      <p:sp>
        <p:nvSpPr>
          <p:cNvPr id="3" name="Content Placeholder 2">
            <a:extLst>
              <a:ext uri="{FF2B5EF4-FFF2-40B4-BE49-F238E27FC236}">
                <a16:creationId xmlns:a16="http://schemas.microsoft.com/office/drawing/2014/main" id="{2C2F0998-F6E6-48F3-917A-7B3CDC02357E}"/>
              </a:ext>
            </a:extLst>
          </p:cNvPr>
          <p:cNvSpPr>
            <a:spLocks noGrp="1"/>
          </p:cNvSpPr>
          <p:nvPr>
            <p:ph idx="4294967295"/>
          </p:nvPr>
        </p:nvSpPr>
        <p:spPr>
          <a:xfrm>
            <a:off x="1825625" y="1442244"/>
            <a:ext cx="8540750" cy="4351338"/>
          </a:xfrm>
        </p:spPr>
        <p:txBody>
          <a:bodyPr/>
          <a:lstStyle/>
          <a:p>
            <a:r>
              <a:rPr lang="en-US" sz="2800" dirty="0">
                <a:solidFill>
                  <a:schemeClr val="tx1"/>
                </a:solidFill>
              </a:rPr>
              <a:t>You will be given one vision as defined today</a:t>
            </a:r>
          </a:p>
          <a:p>
            <a:r>
              <a:rPr lang="en-US" sz="2800" dirty="0">
                <a:solidFill>
                  <a:schemeClr val="tx1"/>
                </a:solidFill>
              </a:rPr>
              <a:t>Develop it into an achievable goal</a:t>
            </a:r>
          </a:p>
          <a:p>
            <a:r>
              <a:rPr lang="en-US" sz="2800" dirty="0">
                <a:solidFill>
                  <a:schemeClr val="tx1"/>
                </a:solidFill>
              </a:rPr>
              <a:t>Define the tasks needed to accomplish the goal</a:t>
            </a:r>
          </a:p>
          <a:p>
            <a:r>
              <a:rPr lang="en-US" sz="2800" dirty="0">
                <a:solidFill>
                  <a:schemeClr val="tx1"/>
                </a:solidFill>
              </a:rPr>
              <a:t>Determine who needs to do the task</a:t>
            </a:r>
          </a:p>
          <a:p>
            <a:r>
              <a:rPr lang="en-US" sz="2800" dirty="0">
                <a:solidFill>
                  <a:schemeClr val="tx1"/>
                </a:solidFill>
              </a:rPr>
              <a:t>Establish resources needed to achieve the task</a:t>
            </a:r>
          </a:p>
          <a:p>
            <a:r>
              <a:rPr lang="en-US" sz="2800" dirty="0">
                <a:solidFill>
                  <a:schemeClr val="tx1"/>
                </a:solidFill>
              </a:rPr>
              <a:t>Decide when the task needs to be accomplished</a:t>
            </a:r>
          </a:p>
          <a:p>
            <a:r>
              <a:rPr lang="en-US" sz="2800" dirty="0">
                <a:solidFill>
                  <a:schemeClr val="tx1"/>
                </a:solidFill>
              </a:rPr>
              <a:t>Predict the outcome that will be achieved when you successfully accomplish the goal</a:t>
            </a:r>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8182E780-6FFA-4C72-9C25-9C8DC01F4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021367D2-C788-4A26-99BD-00E5234C08AB}"/>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042FF30E-0487-4D15-A843-511673308FB4}"/>
              </a:ext>
            </a:extLst>
          </p:cNvPr>
          <p:cNvSpPr>
            <a:spLocks noGrp="1"/>
          </p:cNvSpPr>
          <p:nvPr>
            <p:ph type="sldNum" sz="quarter" idx="12"/>
          </p:nvPr>
        </p:nvSpPr>
        <p:spPr/>
        <p:txBody>
          <a:bodyPr/>
          <a:lstStyle/>
          <a:p>
            <a:fld id="{711086E6-AABF-4744-9C21-1660803604B8}" type="slidenum">
              <a:rPr lang="en-US" smtClean="0"/>
              <a:t>20</a:t>
            </a:fld>
            <a:endParaRPr lang="en-US" dirty="0"/>
          </a:p>
        </p:txBody>
      </p:sp>
    </p:spTree>
    <p:extLst>
      <p:ext uri="{BB962C8B-B14F-4D97-AF65-F5344CB8AC3E}">
        <p14:creationId xmlns:p14="http://schemas.microsoft.com/office/powerpoint/2010/main" val="240054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56309"/>
            <a:ext cx="8596668" cy="1320800"/>
          </a:xfrm>
        </p:spPr>
        <p:txBody>
          <a:bodyPr>
            <a:normAutofit/>
          </a:bodyPr>
          <a:lstStyle/>
          <a:p>
            <a:pPr algn="ctr"/>
            <a:r>
              <a:rPr lang="en-US" sz="6000" b="1" dirty="0">
                <a:solidFill>
                  <a:schemeClr val="tx1"/>
                </a:solidFill>
              </a:rPr>
              <a:t>Questions</a:t>
            </a:r>
          </a:p>
        </p:txBody>
      </p:sp>
      <p:sp>
        <p:nvSpPr>
          <p:cNvPr id="3" name="Content Placeholder 2"/>
          <p:cNvSpPr>
            <a:spLocks noGrp="1"/>
          </p:cNvSpPr>
          <p:nvPr>
            <p:ph idx="1"/>
          </p:nvPr>
        </p:nvSpPr>
        <p:spPr>
          <a:xfrm>
            <a:off x="1559076" y="1536276"/>
            <a:ext cx="8596668" cy="4227802"/>
          </a:xfrm>
        </p:spPr>
        <p:txBody>
          <a:bodyPr>
            <a:normAutofit/>
          </a:bodyPr>
          <a:lstStyle/>
          <a:p>
            <a:pPr marL="0" indent="0">
              <a:buNone/>
            </a:pPr>
            <a:r>
              <a:rPr lang="en-US" sz="4800" dirty="0"/>
              <a:t>Are there any questions about these two new documents?</a:t>
            </a:r>
            <a:endParaRPr lang="en-US" sz="2800" dirty="0"/>
          </a:p>
          <a:p>
            <a:pPr marL="0" indent="0">
              <a:buNone/>
            </a:pPr>
            <a:endParaRPr lang="en-US" sz="1200" dirty="0"/>
          </a:p>
          <a:p>
            <a:pPr marL="914400" indent="-914400">
              <a:buFont typeface="+mj-lt"/>
              <a:buAutoNum type="arabicPeriod"/>
            </a:pPr>
            <a:r>
              <a:rPr lang="en-US" sz="4800" dirty="0"/>
              <a:t>Master Plan</a:t>
            </a:r>
          </a:p>
          <a:p>
            <a:pPr marL="914400" indent="-914400">
              <a:buFont typeface="+mj-lt"/>
              <a:buAutoNum type="arabicPeriod"/>
            </a:pPr>
            <a:r>
              <a:rPr lang="en-US" sz="4800" dirty="0"/>
              <a:t> Action Plan</a:t>
            </a:r>
          </a:p>
        </p:txBody>
      </p:sp>
      <p:pic>
        <p:nvPicPr>
          <p:cNvPr id="4" name="Picture 3" descr="A picture containing drawing&#10;&#10;Description automatically generated">
            <a:extLst>
              <a:ext uri="{FF2B5EF4-FFF2-40B4-BE49-F238E27FC236}">
                <a16:creationId xmlns:a16="http://schemas.microsoft.com/office/drawing/2014/main" id="{7384606A-315E-4A67-8A57-FE3B10FEA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FA577643-3952-442B-B8A6-468C60318AB7}"/>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EEE84B43-E4E9-41DC-AD2F-47A2196A0562}"/>
              </a:ext>
            </a:extLst>
          </p:cNvPr>
          <p:cNvSpPr>
            <a:spLocks noGrp="1"/>
          </p:cNvSpPr>
          <p:nvPr>
            <p:ph type="sldNum" sz="quarter" idx="12"/>
          </p:nvPr>
        </p:nvSpPr>
        <p:spPr/>
        <p:txBody>
          <a:bodyPr/>
          <a:lstStyle/>
          <a:p>
            <a:fld id="{711086E6-AABF-4744-9C21-1660803604B8}" type="slidenum">
              <a:rPr lang="en-US" smtClean="0"/>
              <a:t>21</a:t>
            </a:fld>
            <a:endParaRPr lang="en-US" dirty="0"/>
          </a:p>
        </p:txBody>
      </p:sp>
    </p:spTree>
    <p:extLst>
      <p:ext uri="{BB962C8B-B14F-4D97-AF65-F5344CB8AC3E}">
        <p14:creationId xmlns:p14="http://schemas.microsoft.com/office/powerpoint/2010/main" val="392334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77863"/>
            <a:ext cx="8596668" cy="1320800"/>
          </a:xfrm>
        </p:spPr>
        <p:txBody>
          <a:bodyPr>
            <a:normAutofit/>
          </a:bodyPr>
          <a:lstStyle/>
          <a:p>
            <a:pPr algn="ctr"/>
            <a:r>
              <a:rPr lang="en-US" sz="5400" b="1" dirty="0">
                <a:solidFill>
                  <a:schemeClr val="tx1"/>
                </a:solidFill>
              </a:rPr>
              <a:t>Vision to Success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592" y="1290064"/>
            <a:ext cx="3764029" cy="457236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5B84145-CDE4-4E45-B3FA-60EDA915D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7" name="Rectangle 6">
            <a:extLst>
              <a:ext uri="{FF2B5EF4-FFF2-40B4-BE49-F238E27FC236}">
                <a16:creationId xmlns:a16="http://schemas.microsoft.com/office/drawing/2014/main" id="{C49F81F5-D38A-4034-9CEC-75DE1646BE0C}"/>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9" name="Picture 8">
            <a:extLst>
              <a:ext uri="{FF2B5EF4-FFF2-40B4-BE49-F238E27FC236}">
                <a16:creationId xmlns:a16="http://schemas.microsoft.com/office/drawing/2014/main" id="{AFDDF8F6-ED4F-494C-96DB-3C4D9DC7F218}"/>
              </a:ext>
            </a:extLst>
          </p:cNvPr>
          <p:cNvPicPr>
            <a:picLocks noChangeAspect="1"/>
          </p:cNvPicPr>
          <p:nvPr/>
        </p:nvPicPr>
        <p:blipFill rotWithShape="1">
          <a:blip r:embed="rId5">
            <a:extLst>
              <a:ext uri="{28A0092B-C50C-407E-A947-70E740481C1C}">
                <a14:useLocalDpi xmlns:a14="http://schemas.microsoft.com/office/drawing/2010/main" val="0"/>
              </a:ext>
            </a:extLst>
          </a:blip>
          <a:srcRect l="4006" r="3083"/>
          <a:stretch/>
        </p:blipFill>
        <p:spPr>
          <a:xfrm>
            <a:off x="6708648" y="1094706"/>
            <a:ext cx="3764029" cy="4963076"/>
          </a:xfrm>
          <a:prstGeom prst="rect">
            <a:avLst/>
          </a:prstGeom>
        </p:spPr>
      </p:pic>
      <p:sp>
        <p:nvSpPr>
          <p:cNvPr id="3" name="Slide Number Placeholder 2">
            <a:extLst>
              <a:ext uri="{FF2B5EF4-FFF2-40B4-BE49-F238E27FC236}">
                <a16:creationId xmlns:a16="http://schemas.microsoft.com/office/drawing/2014/main" id="{145F7E44-43FE-477C-BC44-B9A76408A8A6}"/>
              </a:ext>
            </a:extLst>
          </p:cNvPr>
          <p:cNvSpPr>
            <a:spLocks noGrp="1"/>
          </p:cNvSpPr>
          <p:nvPr>
            <p:ph type="sldNum" sz="quarter" idx="12"/>
          </p:nvPr>
        </p:nvSpPr>
        <p:spPr/>
        <p:txBody>
          <a:bodyPr/>
          <a:lstStyle/>
          <a:p>
            <a:fld id="{711086E6-AABF-4744-9C21-1660803604B8}" type="slidenum">
              <a:rPr lang="en-US" smtClean="0"/>
              <a:t>22</a:t>
            </a:fld>
            <a:endParaRPr lang="en-US" dirty="0"/>
          </a:p>
        </p:txBody>
      </p:sp>
    </p:spTree>
    <p:extLst>
      <p:ext uri="{BB962C8B-B14F-4D97-AF65-F5344CB8AC3E}">
        <p14:creationId xmlns:p14="http://schemas.microsoft.com/office/powerpoint/2010/main" val="92816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32" y="231091"/>
            <a:ext cx="8596668" cy="1320800"/>
          </a:xfrm>
        </p:spPr>
        <p:txBody>
          <a:bodyPr>
            <a:normAutofit/>
          </a:bodyPr>
          <a:lstStyle/>
          <a:p>
            <a:pPr algn="ctr"/>
            <a:r>
              <a:rPr lang="en-US" sz="6000" b="1" dirty="0">
                <a:solidFill>
                  <a:schemeClr val="tx1"/>
                </a:solidFill>
              </a:rPr>
              <a:t>Vision to Success</a:t>
            </a:r>
          </a:p>
        </p:txBody>
      </p:sp>
      <p:sp>
        <p:nvSpPr>
          <p:cNvPr id="3" name="Content Placeholder 2"/>
          <p:cNvSpPr>
            <a:spLocks noGrp="1"/>
          </p:cNvSpPr>
          <p:nvPr>
            <p:ph idx="1"/>
          </p:nvPr>
        </p:nvSpPr>
        <p:spPr>
          <a:xfrm>
            <a:off x="687010" y="1377720"/>
            <a:ext cx="11175999" cy="3880773"/>
          </a:xfrm>
        </p:spPr>
        <p:txBody>
          <a:bodyPr>
            <a:noAutofit/>
          </a:bodyPr>
          <a:lstStyle/>
          <a:p>
            <a:r>
              <a:rPr lang="en-US" sz="3200" b="1" dirty="0"/>
              <a:t>1.  Gather ideas to move forward with </a:t>
            </a:r>
          </a:p>
          <a:p>
            <a:r>
              <a:rPr lang="en-US" sz="3200" b="1" dirty="0"/>
              <a:t>2.  Create a Club Statement of Purpose or Motto</a:t>
            </a:r>
          </a:p>
          <a:p>
            <a:r>
              <a:rPr lang="en-US" sz="3200" b="1" dirty="0"/>
              <a:t>3.  Establish a Process for development of the Master Plan</a:t>
            </a:r>
          </a:p>
          <a:p>
            <a:r>
              <a:rPr lang="en-US" sz="3200" b="1" dirty="0"/>
              <a:t>4.  Share Club Visioning results with the club </a:t>
            </a:r>
          </a:p>
          <a:p>
            <a:r>
              <a:rPr lang="en-US" sz="3200" b="1" dirty="0"/>
              <a:t>5.  Choose a Club Impact Leader or Club Impact Team</a:t>
            </a:r>
          </a:p>
          <a:p>
            <a:r>
              <a:rPr lang="en-US" sz="3200" b="1" dirty="0"/>
              <a:t>6.  Create an Action Plan for each goal in the Master Plan </a:t>
            </a:r>
          </a:p>
          <a:p>
            <a:endParaRPr lang="en-US" sz="3200" b="1" dirty="0"/>
          </a:p>
        </p:txBody>
      </p:sp>
      <p:pic>
        <p:nvPicPr>
          <p:cNvPr id="4" name="Picture 3" descr="A picture containing drawing&#10;&#10;Description automatically generated">
            <a:extLst>
              <a:ext uri="{FF2B5EF4-FFF2-40B4-BE49-F238E27FC236}">
                <a16:creationId xmlns:a16="http://schemas.microsoft.com/office/drawing/2014/main" id="{88972052-DDA4-4967-B59F-6451CE98B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31C4C39F-5E8D-40E6-852C-F9D8B8C051AA}"/>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D8FAE300-092E-48F0-B004-035F5E5127A2}"/>
              </a:ext>
            </a:extLst>
          </p:cNvPr>
          <p:cNvSpPr>
            <a:spLocks noGrp="1"/>
          </p:cNvSpPr>
          <p:nvPr>
            <p:ph type="sldNum" sz="quarter" idx="12"/>
          </p:nvPr>
        </p:nvSpPr>
        <p:spPr/>
        <p:txBody>
          <a:bodyPr/>
          <a:lstStyle/>
          <a:p>
            <a:fld id="{711086E6-AABF-4744-9C21-1660803604B8}" type="slidenum">
              <a:rPr lang="en-US" smtClean="0"/>
              <a:t>23</a:t>
            </a:fld>
            <a:endParaRPr lang="en-US" dirty="0"/>
          </a:p>
        </p:txBody>
      </p:sp>
    </p:spTree>
    <p:extLst>
      <p:ext uri="{BB962C8B-B14F-4D97-AF65-F5344CB8AC3E}">
        <p14:creationId xmlns:p14="http://schemas.microsoft.com/office/powerpoint/2010/main" val="328281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90" y="366883"/>
            <a:ext cx="8596668" cy="1320800"/>
          </a:xfrm>
        </p:spPr>
        <p:txBody>
          <a:bodyPr>
            <a:normAutofit/>
          </a:bodyPr>
          <a:lstStyle/>
          <a:p>
            <a:pPr algn="ctr"/>
            <a:r>
              <a:rPr lang="en-US" sz="6000" b="1" dirty="0">
                <a:solidFill>
                  <a:schemeClr val="tx1"/>
                </a:solidFill>
              </a:rPr>
              <a:t>Questions</a:t>
            </a:r>
          </a:p>
        </p:txBody>
      </p:sp>
      <p:sp>
        <p:nvSpPr>
          <p:cNvPr id="3" name="Content Placeholder 2"/>
          <p:cNvSpPr>
            <a:spLocks noGrp="1"/>
          </p:cNvSpPr>
          <p:nvPr>
            <p:ph idx="1"/>
          </p:nvPr>
        </p:nvSpPr>
        <p:spPr>
          <a:xfrm>
            <a:off x="1793790" y="2027655"/>
            <a:ext cx="8596668" cy="3880773"/>
          </a:xfrm>
        </p:spPr>
        <p:txBody>
          <a:bodyPr>
            <a:normAutofit/>
          </a:bodyPr>
          <a:lstStyle/>
          <a:p>
            <a:pPr marL="0" indent="0">
              <a:buNone/>
            </a:pPr>
            <a:r>
              <a:rPr lang="en-US" sz="4400" dirty="0"/>
              <a:t>Are there any questions about helping them get organized to implement the ideas that they created at the Visioning event?</a:t>
            </a:r>
          </a:p>
        </p:txBody>
      </p:sp>
      <p:pic>
        <p:nvPicPr>
          <p:cNvPr id="4" name="Picture 3" descr="A picture containing drawing&#10;&#10;Description automatically generated">
            <a:extLst>
              <a:ext uri="{FF2B5EF4-FFF2-40B4-BE49-F238E27FC236}">
                <a16:creationId xmlns:a16="http://schemas.microsoft.com/office/drawing/2014/main" id="{21D5916F-FEEE-4E0F-953B-E09DF7BFB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298C1585-FA1A-430A-AEA8-12BCBFDBDECB}"/>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6" name="Picture 2" descr="Questions to Ask | HHS.gov">
            <a:extLst>
              <a:ext uri="{FF2B5EF4-FFF2-40B4-BE49-F238E27FC236}">
                <a16:creationId xmlns:a16="http://schemas.microsoft.com/office/drawing/2014/main" id="{CB7703AC-078F-4BCE-BF5C-F045BB213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5448584"/>
            <a:ext cx="3867150" cy="11811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8809EABC-1A1A-48EE-9A32-B61B6E678E48}"/>
              </a:ext>
            </a:extLst>
          </p:cNvPr>
          <p:cNvSpPr>
            <a:spLocks noGrp="1"/>
          </p:cNvSpPr>
          <p:nvPr>
            <p:ph type="sldNum" sz="quarter" idx="12"/>
          </p:nvPr>
        </p:nvSpPr>
        <p:spPr/>
        <p:txBody>
          <a:bodyPr/>
          <a:lstStyle/>
          <a:p>
            <a:fld id="{711086E6-AABF-4744-9C21-1660803604B8}" type="slidenum">
              <a:rPr lang="en-US" smtClean="0"/>
              <a:t>24</a:t>
            </a:fld>
            <a:endParaRPr lang="en-US" dirty="0"/>
          </a:p>
        </p:txBody>
      </p:sp>
    </p:spTree>
    <p:extLst>
      <p:ext uri="{BB962C8B-B14F-4D97-AF65-F5344CB8AC3E}">
        <p14:creationId xmlns:p14="http://schemas.microsoft.com/office/powerpoint/2010/main" val="167656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9601"/>
          </a:xfrm>
        </p:spPr>
        <p:txBody>
          <a:bodyPr>
            <a:normAutofit fontScale="90000"/>
          </a:bodyPr>
          <a:lstStyle/>
          <a:p>
            <a:pPr algn="ctr"/>
            <a:r>
              <a:rPr lang="en-US" sz="5400" b="1" dirty="0">
                <a:solidFill>
                  <a:schemeClr val="tx1"/>
                </a:solidFill>
              </a:rPr>
              <a:t>Website How to find docs</a:t>
            </a:r>
            <a:endParaRPr lang="en-US" sz="3100" b="1" dirty="0">
              <a:solidFill>
                <a:schemeClr val="tx1"/>
              </a:solidFill>
            </a:endParaRPr>
          </a:p>
        </p:txBody>
      </p:sp>
      <p:sp>
        <p:nvSpPr>
          <p:cNvPr id="4" name="Rectangle 3">
            <a:extLst>
              <a:ext uri="{FF2B5EF4-FFF2-40B4-BE49-F238E27FC236}">
                <a16:creationId xmlns:a16="http://schemas.microsoft.com/office/drawing/2014/main" id="{911FABB0-F90F-44FE-92EB-420832722BA5}"/>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5" name="Picture 4" descr="A picture containing drawing&#10;&#10;Description automatically generated">
            <a:extLst>
              <a:ext uri="{FF2B5EF4-FFF2-40B4-BE49-F238E27FC236}">
                <a16:creationId xmlns:a16="http://schemas.microsoft.com/office/drawing/2014/main" id="{DB89FCA3-5F72-47B7-93BE-9638FFDF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pic>
        <p:nvPicPr>
          <p:cNvPr id="8" name="Picture 7">
            <a:extLst>
              <a:ext uri="{FF2B5EF4-FFF2-40B4-BE49-F238E27FC236}">
                <a16:creationId xmlns:a16="http://schemas.microsoft.com/office/drawing/2014/main" id="{8F23718F-2AF2-4D19-8E9F-C749076C0A8C}"/>
              </a:ext>
            </a:extLst>
          </p:cNvPr>
          <p:cNvPicPr>
            <a:picLocks noChangeAspect="1"/>
          </p:cNvPicPr>
          <p:nvPr/>
        </p:nvPicPr>
        <p:blipFill rotWithShape="1">
          <a:blip r:embed="rId4"/>
          <a:srcRect l="22948" r="21754"/>
          <a:stretch/>
        </p:blipFill>
        <p:spPr>
          <a:xfrm>
            <a:off x="5433297" y="1141113"/>
            <a:ext cx="6613072" cy="5716887"/>
          </a:xfrm>
          <a:prstGeom prst="rect">
            <a:avLst/>
          </a:prstGeom>
        </p:spPr>
      </p:pic>
      <p:sp>
        <p:nvSpPr>
          <p:cNvPr id="9" name="Arrow: Up 8">
            <a:extLst>
              <a:ext uri="{FF2B5EF4-FFF2-40B4-BE49-F238E27FC236}">
                <a16:creationId xmlns:a16="http://schemas.microsoft.com/office/drawing/2014/main" id="{FC3E43C7-DE23-4FE2-8139-6E173EF5A5C4}"/>
              </a:ext>
            </a:extLst>
          </p:cNvPr>
          <p:cNvSpPr/>
          <p:nvPr/>
        </p:nvSpPr>
        <p:spPr>
          <a:xfrm>
            <a:off x="8932332" y="1764929"/>
            <a:ext cx="555172" cy="8926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ADF4C3A-38F1-4605-93BB-3F418EBBD948}"/>
              </a:ext>
            </a:extLst>
          </p:cNvPr>
          <p:cNvSpPr>
            <a:spLocks noGrp="1"/>
          </p:cNvSpPr>
          <p:nvPr>
            <p:ph type="sldNum" sz="quarter" idx="12"/>
          </p:nvPr>
        </p:nvSpPr>
        <p:spPr/>
        <p:txBody>
          <a:bodyPr/>
          <a:lstStyle/>
          <a:p>
            <a:fld id="{711086E6-AABF-4744-9C21-1660803604B8}" type="slidenum">
              <a:rPr lang="en-US" smtClean="0"/>
              <a:t>25</a:t>
            </a:fld>
            <a:endParaRPr lang="en-US" dirty="0"/>
          </a:p>
        </p:txBody>
      </p:sp>
      <p:sp>
        <p:nvSpPr>
          <p:cNvPr id="6" name="TextBox 5">
            <a:extLst>
              <a:ext uri="{FF2B5EF4-FFF2-40B4-BE49-F238E27FC236}">
                <a16:creationId xmlns:a16="http://schemas.microsoft.com/office/drawing/2014/main" id="{FAD125EE-E31F-47AC-9395-85AA6117B0FC}"/>
              </a:ext>
            </a:extLst>
          </p:cNvPr>
          <p:cNvSpPr txBox="1"/>
          <p:nvPr/>
        </p:nvSpPr>
        <p:spPr>
          <a:xfrm>
            <a:off x="5433297" y="689600"/>
            <a:ext cx="6613072" cy="523220"/>
          </a:xfrm>
          <a:prstGeom prst="rect">
            <a:avLst/>
          </a:prstGeom>
          <a:noFill/>
        </p:spPr>
        <p:txBody>
          <a:bodyPr wrap="square" rtlCol="0">
            <a:spAutoFit/>
          </a:bodyPr>
          <a:lstStyle/>
          <a:p>
            <a:pPr algn="ctr"/>
            <a:r>
              <a:rPr lang="en-US" sz="2800" b="1" dirty="0"/>
              <a:t>https://rivisionfacilitation.org/</a:t>
            </a:r>
            <a:endParaRPr lang="en-US" sz="2800" dirty="0"/>
          </a:p>
        </p:txBody>
      </p:sp>
      <p:sp>
        <p:nvSpPr>
          <p:cNvPr id="7" name="TextBox 6">
            <a:extLst>
              <a:ext uri="{FF2B5EF4-FFF2-40B4-BE49-F238E27FC236}">
                <a16:creationId xmlns:a16="http://schemas.microsoft.com/office/drawing/2014/main" id="{71E9D051-2C18-40DD-A71F-69D69F8D9AB7}"/>
              </a:ext>
            </a:extLst>
          </p:cNvPr>
          <p:cNvSpPr txBox="1"/>
          <p:nvPr/>
        </p:nvSpPr>
        <p:spPr>
          <a:xfrm>
            <a:off x="-86571" y="1456282"/>
            <a:ext cx="5433298" cy="4291303"/>
          </a:xfrm>
          <a:prstGeom prst="rect">
            <a:avLst/>
          </a:prstGeom>
          <a:noFill/>
        </p:spPr>
        <p:txBody>
          <a:bodyPr wrap="square" rtlCol="0">
            <a:spAutoFit/>
          </a:bodyPr>
          <a:lstStyle/>
          <a:p>
            <a:pPr algn="ctr"/>
            <a:r>
              <a:rPr lang="en-US" sz="4000" b="1" dirty="0"/>
              <a:t>SUMMARY</a:t>
            </a:r>
          </a:p>
          <a:p>
            <a:pPr algn="ctr"/>
            <a:endParaRPr lang="en-US" sz="2800" dirty="0"/>
          </a:p>
          <a:p>
            <a:pPr marL="457200" indent="-457200">
              <a:lnSpc>
                <a:spcPct val="150000"/>
              </a:lnSpc>
              <a:buBlip>
                <a:blip r:embed="rId5"/>
              </a:buBlip>
            </a:pPr>
            <a:r>
              <a:rPr lang="en-US" sz="2800" dirty="0"/>
              <a:t>STATUS ASSESSMENT</a:t>
            </a:r>
          </a:p>
          <a:p>
            <a:pPr marL="457200" indent="-457200">
              <a:lnSpc>
                <a:spcPct val="150000"/>
              </a:lnSpc>
              <a:buBlip>
                <a:blip r:embed="rId5"/>
              </a:buBlip>
            </a:pPr>
            <a:r>
              <a:rPr lang="en-US" sz="2800" dirty="0"/>
              <a:t>WRITING EXERCISE</a:t>
            </a:r>
          </a:p>
          <a:p>
            <a:pPr marL="457200" indent="-457200">
              <a:lnSpc>
                <a:spcPct val="150000"/>
              </a:lnSpc>
              <a:buBlip>
                <a:blip r:embed="rId5"/>
              </a:buBlip>
            </a:pPr>
            <a:r>
              <a:rPr lang="en-US" sz="2800" dirty="0"/>
              <a:t>PLANNING DOCUMENTS</a:t>
            </a:r>
          </a:p>
          <a:p>
            <a:pPr marL="457200" indent="-457200">
              <a:lnSpc>
                <a:spcPct val="150000"/>
              </a:lnSpc>
              <a:buBlip>
                <a:blip r:embed="rId5"/>
              </a:buBlip>
            </a:pPr>
            <a:r>
              <a:rPr lang="en-US" sz="2800" dirty="0"/>
              <a:t>VISION TO PLAN SUCCESS GUIDE</a:t>
            </a:r>
          </a:p>
        </p:txBody>
      </p:sp>
    </p:spTree>
    <p:extLst>
      <p:ext uri="{BB962C8B-B14F-4D97-AF65-F5344CB8AC3E}">
        <p14:creationId xmlns:p14="http://schemas.microsoft.com/office/powerpoint/2010/main" val="232688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6400"/>
            <a:ext cx="8596668" cy="1320800"/>
          </a:xfrm>
        </p:spPr>
        <p:txBody>
          <a:bodyPr>
            <a:normAutofit/>
          </a:bodyPr>
          <a:lstStyle/>
          <a:p>
            <a:r>
              <a:rPr lang="en-US" sz="6600" b="1" dirty="0">
                <a:solidFill>
                  <a:schemeClr val="tx1"/>
                </a:solidFill>
              </a:rPr>
              <a:t>Poll</a:t>
            </a:r>
          </a:p>
        </p:txBody>
      </p:sp>
      <p:sp>
        <p:nvSpPr>
          <p:cNvPr id="3" name="Content Placeholder 2"/>
          <p:cNvSpPr>
            <a:spLocks noGrp="1"/>
          </p:cNvSpPr>
          <p:nvPr>
            <p:ph idx="1"/>
          </p:nvPr>
        </p:nvSpPr>
        <p:spPr>
          <a:xfrm>
            <a:off x="558800" y="1550989"/>
            <a:ext cx="8596668" cy="4943117"/>
          </a:xfrm>
        </p:spPr>
        <p:txBody>
          <a:bodyPr>
            <a:noAutofit/>
          </a:bodyPr>
          <a:lstStyle/>
          <a:p>
            <a:pPr marL="0" lvl="0" indent="0" defTabSz="914400">
              <a:spcBef>
                <a:spcPts val="0"/>
              </a:spcBef>
              <a:buClrTx/>
              <a:buSzTx/>
              <a:buNone/>
              <a:defRPr/>
            </a:pPr>
            <a:r>
              <a:rPr lang="en-US" sz="3600" dirty="0">
                <a:solidFill>
                  <a:schemeClr val="tx1"/>
                </a:solidFill>
              </a:rPr>
              <a:t>We would like more skills training for our facilitators:</a:t>
            </a:r>
          </a:p>
          <a:p>
            <a:pPr marL="228600" lvl="0" indent="-228600" defTabSz="914400">
              <a:spcBef>
                <a:spcPts val="0"/>
              </a:spcBef>
              <a:buClrTx/>
              <a:buSzTx/>
              <a:buFontTx/>
              <a:buAutoNum type="arabicPeriod"/>
              <a:defRPr/>
            </a:pPr>
            <a:r>
              <a:rPr lang="en-US" sz="3600" dirty="0">
                <a:solidFill>
                  <a:schemeClr val="tx1"/>
                </a:solidFill>
              </a:rPr>
              <a:t>PowerPoint Presenter</a:t>
            </a:r>
          </a:p>
          <a:p>
            <a:pPr marL="228600" lvl="0" indent="-228600" defTabSz="914400">
              <a:spcBef>
                <a:spcPts val="0"/>
              </a:spcBef>
              <a:buClrTx/>
              <a:buSzTx/>
              <a:buFontTx/>
              <a:buAutoNum type="arabicPeriod"/>
              <a:defRPr/>
            </a:pPr>
            <a:r>
              <a:rPr lang="en-US" sz="3600" dirty="0">
                <a:solidFill>
                  <a:schemeClr val="tx1"/>
                </a:solidFill>
              </a:rPr>
              <a:t>Facilitator/Extractor</a:t>
            </a:r>
          </a:p>
          <a:p>
            <a:pPr marL="228600" lvl="0" indent="-228600" defTabSz="914400">
              <a:spcBef>
                <a:spcPts val="0"/>
              </a:spcBef>
              <a:buClrTx/>
              <a:buSzTx/>
              <a:buFontTx/>
              <a:buAutoNum type="arabicPeriod"/>
              <a:defRPr/>
            </a:pPr>
            <a:r>
              <a:rPr lang="en-US" sz="3600" dirty="0">
                <a:solidFill>
                  <a:schemeClr val="tx1"/>
                </a:solidFill>
              </a:rPr>
              <a:t>Scribe</a:t>
            </a:r>
          </a:p>
          <a:p>
            <a:pPr marL="228600" lvl="0" indent="-228600" defTabSz="914400">
              <a:spcBef>
                <a:spcPts val="0"/>
              </a:spcBef>
              <a:buClrTx/>
              <a:buSzTx/>
              <a:buFontTx/>
              <a:buAutoNum type="arabicPeriod"/>
              <a:defRPr/>
            </a:pPr>
            <a:r>
              <a:rPr lang="en-US" sz="3600" dirty="0">
                <a:solidFill>
                  <a:schemeClr val="tx1"/>
                </a:solidFill>
              </a:rPr>
              <a:t>Summarizer/Synthesizer</a:t>
            </a:r>
          </a:p>
          <a:p>
            <a:pPr marL="228600" lvl="0" indent="-228600" defTabSz="914400">
              <a:spcBef>
                <a:spcPts val="0"/>
              </a:spcBef>
              <a:buClrTx/>
              <a:buSzTx/>
              <a:buFontTx/>
              <a:buAutoNum type="arabicPeriod"/>
              <a:defRPr/>
            </a:pPr>
            <a:r>
              <a:rPr lang="en-US" sz="3600" dirty="0">
                <a:solidFill>
                  <a:schemeClr val="tx1"/>
                </a:solidFill>
              </a:rPr>
              <a:t>Planner</a:t>
            </a:r>
          </a:p>
          <a:p>
            <a:pPr marL="228600" lvl="0" indent="-228600" defTabSz="914400">
              <a:spcBef>
                <a:spcPts val="0"/>
              </a:spcBef>
              <a:buClrTx/>
              <a:buSzTx/>
              <a:buFontTx/>
              <a:buAutoNum type="arabicPeriod"/>
              <a:defRPr/>
            </a:pPr>
            <a:r>
              <a:rPr lang="en-US" sz="3600" dirty="0">
                <a:solidFill>
                  <a:schemeClr val="tx1"/>
                </a:solidFill>
              </a:rPr>
              <a:t>All of the above</a:t>
            </a:r>
          </a:p>
          <a:p>
            <a:endParaRPr lang="en-US" sz="2400" dirty="0"/>
          </a:p>
        </p:txBody>
      </p:sp>
      <p:pic>
        <p:nvPicPr>
          <p:cNvPr id="4" name="Picture 3" descr="A picture containing drawing&#10;&#10;Description automatically generated">
            <a:extLst>
              <a:ext uri="{FF2B5EF4-FFF2-40B4-BE49-F238E27FC236}">
                <a16:creationId xmlns:a16="http://schemas.microsoft.com/office/drawing/2014/main" id="{6C31F653-711D-4C1B-BDB6-6459F65FC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43A360AD-2A9A-4B88-A404-BC6CF554046A}"/>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9E852EFA-8BA9-4B88-9843-151D53BE70BE}"/>
              </a:ext>
            </a:extLst>
          </p:cNvPr>
          <p:cNvSpPr>
            <a:spLocks noGrp="1"/>
          </p:cNvSpPr>
          <p:nvPr>
            <p:ph type="sldNum" sz="quarter" idx="12"/>
          </p:nvPr>
        </p:nvSpPr>
        <p:spPr/>
        <p:txBody>
          <a:bodyPr/>
          <a:lstStyle/>
          <a:p>
            <a:fld id="{711086E6-AABF-4744-9C21-1660803604B8}" type="slidenum">
              <a:rPr lang="en-US" smtClean="0"/>
              <a:t>26</a:t>
            </a:fld>
            <a:endParaRPr lang="en-US" dirty="0"/>
          </a:p>
        </p:txBody>
      </p:sp>
    </p:spTree>
    <p:extLst>
      <p:ext uri="{BB962C8B-B14F-4D97-AF65-F5344CB8AC3E}">
        <p14:creationId xmlns:p14="http://schemas.microsoft.com/office/powerpoint/2010/main" val="165473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039" y="337457"/>
            <a:ext cx="8596668" cy="901959"/>
          </a:xfrm>
        </p:spPr>
        <p:txBody>
          <a:bodyPr>
            <a:noAutofit/>
          </a:bodyPr>
          <a:lstStyle/>
          <a:p>
            <a:pPr algn="ctr"/>
            <a:r>
              <a:rPr lang="en-US" sz="6600" b="1" dirty="0">
                <a:solidFill>
                  <a:schemeClr val="tx1"/>
                </a:solidFill>
              </a:rPr>
              <a:t>Questions</a:t>
            </a:r>
          </a:p>
        </p:txBody>
      </p:sp>
      <p:sp>
        <p:nvSpPr>
          <p:cNvPr id="3" name="Content Placeholder 2"/>
          <p:cNvSpPr>
            <a:spLocks noGrp="1"/>
          </p:cNvSpPr>
          <p:nvPr>
            <p:ph idx="1"/>
          </p:nvPr>
        </p:nvSpPr>
        <p:spPr>
          <a:xfrm>
            <a:off x="791763" y="1833750"/>
            <a:ext cx="9643220" cy="4795934"/>
          </a:xfrm>
        </p:spPr>
        <p:txBody>
          <a:bodyPr>
            <a:normAutofit/>
          </a:bodyPr>
          <a:lstStyle/>
          <a:p>
            <a:pPr marL="914400" indent="-914400">
              <a:buFont typeface="+mj-lt"/>
              <a:buAutoNum type="arabicPeriod"/>
            </a:pPr>
            <a:r>
              <a:rPr lang="en-US" altLang="en-US" sz="4800" b="1" dirty="0"/>
              <a:t> What excites you about what    you have seen today?</a:t>
            </a:r>
          </a:p>
          <a:p>
            <a:pPr marL="914400" indent="-914400">
              <a:buFont typeface="+mj-lt"/>
              <a:buAutoNum type="arabicPeriod"/>
            </a:pPr>
            <a:endParaRPr lang="en-US" altLang="en-US" sz="4800" b="1" dirty="0"/>
          </a:p>
          <a:p>
            <a:pPr marL="914400" indent="-914400">
              <a:buFont typeface="+mj-lt"/>
              <a:buAutoNum type="arabicPeriod"/>
            </a:pPr>
            <a:r>
              <a:rPr lang="en-US" altLang="en-US" sz="4800" b="1" dirty="0"/>
              <a:t> What concerns you?</a:t>
            </a:r>
            <a:endParaRPr lang="en-US" altLang="en-US" sz="4800" dirty="0"/>
          </a:p>
          <a:p>
            <a:endParaRPr lang="en-US" sz="4800" dirty="0"/>
          </a:p>
        </p:txBody>
      </p:sp>
      <p:pic>
        <p:nvPicPr>
          <p:cNvPr id="4" name="Picture 3" descr="A picture containing drawing&#10;&#10;Description automatically generated">
            <a:extLst>
              <a:ext uri="{FF2B5EF4-FFF2-40B4-BE49-F238E27FC236}">
                <a16:creationId xmlns:a16="http://schemas.microsoft.com/office/drawing/2014/main" id="{766A1B80-57D7-47CB-BB55-81D72A839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B406795D-289E-4815-BF1D-B9181EEEDA21}"/>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7170" name="Picture 2" descr="Pin by Daniela Cazan on Gülen Yüzler | Happy emoticon, Emoticons emojis,  Funny emoticons">
            <a:extLst>
              <a:ext uri="{FF2B5EF4-FFF2-40B4-BE49-F238E27FC236}">
                <a16:creationId xmlns:a16="http://schemas.microsoft.com/office/drawing/2014/main" id="{48A0442E-1D0C-4479-8915-C0AF4AF79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636" y="2707140"/>
            <a:ext cx="1592139" cy="1443719"/>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7172" name="Picture 4" descr="Emoji Request - ConcernedEmoji">
            <a:extLst>
              <a:ext uri="{FF2B5EF4-FFF2-40B4-BE49-F238E27FC236}">
                <a16:creationId xmlns:a16="http://schemas.microsoft.com/office/drawing/2014/main" id="{A013D2BC-5B57-443E-A09F-33C2296DB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717" y="4508869"/>
            <a:ext cx="1592139" cy="1592139"/>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1FF7CB1-6C70-4625-B944-6F08904CEB90}"/>
              </a:ext>
            </a:extLst>
          </p:cNvPr>
          <p:cNvSpPr>
            <a:spLocks noGrp="1"/>
          </p:cNvSpPr>
          <p:nvPr>
            <p:ph type="sldNum" sz="quarter" idx="12"/>
          </p:nvPr>
        </p:nvSpPr>
        <p:spPr/>
        <p:txBody>
          <a:bodyPr/>
          <a:lstStyle/>
          <a:p>
            <a:fld id="{711086E6-AABF-4744-9C21-1660803604B8}" type="slidenum">
              <a:rPr lang="en-US" smtClean="0"/>
              <a:t>27</a:t>
            </a:fld>
            <a:endParaRPr lang="en-US" dirty="0"/>
          </a:p>
        </p:txBody>
      </p:sp>
    </p:spTree>
    <p:extLst>
      <p:ext uri="{BB962C8B-B14F-4D97-AF65-F5344CB8AC3E}">
        <p14:creationId xmlns:p14="http://schemas.microsoft.com/office/powerpoint/2010/main" val="152012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039" y="337457"/>
            <a:ext cx="8596668" cy="901959"/>
          </a:xfrm>
        </p:spPr>
        <p:txBody>
          <a:bodyPr>
            <a:noAutofit/>
          </a:bodyPr>
          <a:lstStyle/>
          <a:p>
            <a:pPr algn="ctr"/>
            <a:r>
              <a:rPr lang="en-US" sz="6600" b="1" dirty="0">
                <a:solidFill>
                  <a:schemeClr val="tx1"/>
                </a:solidFill>
              </a:rPr>
              <a:t>Upcoming Session</a:t>
            </a:r>
          </a:p>
        </p:txBody>
      </p:sp>
      <p:sp>
        <p:nvSpPr>
          <p:cNvPr id="3" name="Content Placeholder 2"/>
          <p:cNvSpPr>
            <a:spLocks noGrp="1"/>
          </p:cNvSpPr>
          <p:nvPr>
            <p:ph idx="1"/>
          </p:nvPr>
        </p:nvSpPr>
        <p:spPr>
          <a:xfrm>
            <a:off x="108857" y="1610553"/>
            <a:ext cx="11647714" cy="4795934"/>
          </a:xfrm>
        </p:spPr>
        <p:txBody>
          <a:bodyPr>
            <a:normAutofit lnSpcReduction="10000"/>
          </a:bodyPr>
          <a:lstStyle/>
          <a:p>
            <a:pPr marL="0" indent="0">
              <a:buNone/>
            </a:pPr>
            <a:r>
              <a:rPr lang="en-US" altLang="en-US" sz="4800" b="1" dirty="0"/>
              <a:t> Deep Dive into Doing a Virtual Delivery</a:t>
            </a:r>
          </a:p>
          <a:p>
            <a:pPr marL="0" indent="0">
              <a:buNone/>
            </a:pPr>
            <a:endParaRPr lang="en-US" altLang="en-US" sz="4800" b="1" dirty="0"/>
          </a:p>
          <a:p>
            <a:pPr marL="0" indent="0">
              <a:buNone/>
            </a:pPr>
            <a:r>
              <a:rPr lang="en-US" altLang="en-US" sz="4800" b="1" dirty="0"/>
              <a:t>	When: 	 </a:t>
            </a:r>
            <a:r>
              <a:rPr lang="en-US" altLang="en-US" sz="4800" b="1" dirty="0">
                <a:solidFill>
                  <a:srgbClr val="00B0F0"/>
                </a:solidFill>
              </a:rPr>
              <a:t>December 3, 2020</a:t>
            </a:r>
          </a:p>
          <a:p>
            <a:pPr marL="0" indent="0">
              <a:buNone/>
            </a:pPr>
            <a:r>
              <a:rPr lang="en-US" altLang="en-US" sz="4800" b="1" dirty="0"/>
              <a:t>	Time: 		 </a:t>
            </a:r>
            <a:r>
              <a:rPr lang="en-US" altLang="en-US" sz="4800" b="1" dirty="0">
                <a:solidFill>
                  <a:srgbClr val="00B0F0"/>
                </a:solidFill>
              </a:rPr>
              <a:t>6pm CT (7pm ET)</a:t>
            </a:r>
          </a:p>
          <a:p>
            <a:pPr marL="0" indent="0">
              <a:buNone/>
            </a:pPr>
            <a:r>
              <a:rPr lang="en-US" altLang="en-US" sz="4800" b="1" dirty="0"/>
              <a:t>	Where:  </a:t>
            </a:r>
            <a:r>
              <a:rPr lang="en-US" altLang="en-US" sz="4800" b="1" dirty="0">
                <a:solidFill>
                  <a:srgbClr val="00B0F0"/>
                </a:solidFill>
              </a:rPr>
              <a:t>Zoom Registration link </a:t>
            </a:r>
          </a:p>
          <a:p>
            <a:pPr marL="0" indent="0">
              <a:buNone/>
            </a:pPr>
            <a:r>
              <a:rPr lang="en-US" altLang="en-US" sz="4800" b="1" dirty="0"/>
              <a:t> </a:t>
            </a:r>
            <a:endParaRPr lang="en-US" sz="4800" dirty="0"/>
          </a:p>
        </p:txBody>
      </p:sp>
      <p:pic>
        <p:nvPicPr>
          <p:cNvPr id="4" name="Picture 3" descr="A picture containing drawing&#10;&#10;Description automatically generated">
            <a:extLst>
              <a:ext uri="{FF2B5EF4-FFF2-40B4-BE49-F238E27FC236}">
                <a16:creationId xmlns:a16="http://schemas.microsoft.com/office/drawing/2014/main" id="{766A1B80-57D7-47CB-BB55-81D72A839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B406795D-289E-4815-BF1D-B9181EEEDA21}"/>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71FF7CB1-6C70-4625-B944-6F08904CEB90}"/>
              </a:ext>
            </a:extLst>
          </p:cNvPr>
          <p:cNvSpPr>
            <a:spLocks noGrp="1"/>
          </p:cNvSpPr>
          <p:nvPr>
            <p:ph type="sldNum" sz="quarter" idx="12"/>
          </p:nvPr>
        </p:nvSpPr>
        <p:spPr/>
        <p:txBody>
          <a:bodyPr/>
          <a:lstStyle/>
          <a:p>
            <a:fld id="{711086E6-AABF-4744-9C21-1660803604B8}" type="slidenum">
              <a:rPr lang="en-US" smtClean="0"/>
              <a:t>28</a:t>
            </a:fld>
            <a:endParaRPr lang="en-US" dirty="0"/>
          </a:p>
        </p:txBody>
      </p:sp>
    </p:spTree>
    <p:extLst>
      <p:ext uri="{BB962C8B-B14F-4D97-AF65-F5344CB8AC3E}">
        <p14:creationId xmlns:p14="http://schemas.microsoft.com/office/powerpoint/2010/main" val="345440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941A-D685-4CAC-AF41-0A95213C9E91}"/>
              </a:ext>
            </a:extLst>
          </p:cNvPr>
          <p:cNvSpPr>
            <a:spLocks noGrp="1"/>
          </p:cNvSpPr>
          <p:nvPr>
            <p:ph type="title" idx="4294967295"/>
          </p:nvPr>
        </p:nvSpPr>
        <p:spPr>
          <a:xfrm>
            <a:off x="1825624" y="146051"/>
            <a:ext cx="8540750" cy="1325562"/>
          </a:xfrm>
        </p:spPr>
        <p:txBody>
          <a:bodyPr>
            <a:normAutofit/>
          </a:bodyPr>
          <a:lstStyle/>
          <a:p>
            <a:pPr algn="ctr"/>
            <a:r>
              <a:rPr lang="en-US" sz="7200" dirty="0">
                <a:solidFill>
                  <a:schemeClr val="tx1"/>
                </a:solidFill>
              </a:rPr>
              <a:t>Thank You</a:t>
            </a:r>
          </a:p>
        </p:txBody>
      </p:sp>
      <p:sp>
        <p:nvSpPr>
          <p:cNvPr id="3" name="Content Placeholder 2">
            <a:extLst>
              <a:ext uri="{FF2B5EF4-FFF2-40B4-BE49-F238E27FC236}">
                <a16:creationId xmlns:a16="http://schemas.microsoft.com/office/drawing/2014/main" id="{C4387333-C88D-4953-9377-AF051A5218CF}"/>
              </a:ext>
            </a:extLst>
          </p:cNvPr>
          <p:cNvSpPr>
            <a:spLocks noGrp="1"/>
          </p:cNvSpPr>
          <p:nvPr>
            <p:ph idx="4294967295"/>
          </p:nvPr>
        </p:nvSpPr>
        <p:spPr>
          <a:xfrm>
            <a:off x="1825624" y="1253331"/>
            <a:ext cx="8540750" cy="4351337"/>
          </a:xfrm>
        </p:spPr>
        <p:txBody>
          <a:bodyPr>
            <a:normAutofit/>
          </a:bodyPr>
          <a:lstStyle/>
          <a:p>
            <a:pPr marL="0" indent="0" algn="ctr">
              <a:buNone/>
            </a:pPr>
            <a:r>
              <a:rPr lang="en-US" sz="4400" dirty="0">
                <a:solidFill>
                  <a:schemeClr val="tx1"/>
                </a:solidFill>
              </a:rPr>
              <a:t>For your participation and good luck with helping clubs achieve their potential through Visioning</a:t>
            </a:r>
          </a:p>
        </p:txBody>
      </p:sp>
      <p:pic>
        <p:nvPicPr>
          <p:cNvPr id="1028" name="Picture 4" descr="Party Fireworks Adobe Celebration Glasses Free Transparent ...">
            <a:extLst>
              <a:ext uri="{FF2B5EF4-FFF2-40B4-BE49-F238E27FC236}">
                <a16:creationId xmlns:a16="http://schemas.microsoft.com/office/drawing/2014/main" id="{C0EA1752-2B85-4EC2-A239-9709A690F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623" y="2845517"/>
            <a:ext cx="3668751" cy="3668751"/>
          </a:xfrm>
          <a:prstGeom prst="rect">
            <a:avLst/>
          </a:prstGeom>
          <a:noFill/>
          <a:effectLst>
            <a:softEdge rad="609600"/>
          </a:effectLst>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79AA2183-50E2-4625-AF26-63AE664DE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8" name="Rectangle 7">
            <a:extLst>
              <a:ext uri="{FF2B5EF4-FFF2-40B4-BE49-F238E27FC236}">
                <a16:creationId xmlns:a16="http://schemas.microsoft.com/office/drawing/2014/main" id="{D6B545CE-68EC-4EAA-8E6C-BD4F9D487E84}"/>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4" name="Slide Number Placeholder 3">
            <a:extLst>
              <a:ext uri="{FF2B5EF4-FFF2-40B4-BE49-F238E27FC236}">
                <a16:creationId xmlns:a16="http://schemas.microsoft.com/office/drawing/2014/main" id="{055F1D2B-3BEA-49BB-9B3A-A77F616AE69F}"/>
              </a:ext>
            </a:extLst>
          </p:cNvPr>
          <p:cNvSpPr>
            <a:spLocks noGrp="1"/>
          </p:cNvSpPr>
          <p:nvPr>
            <p:ph type="sldNum" sz="quarter" idx="12"/>
          </p:nvPr>
        </p:nvSpPr>
        <p:spPr/>
        <p:txBody>
          <a:bodyPr/>
          <a:lstStyle/>
          <a:p>
            <a:fld id="{711086E6-AABF-4744-9C21-1660803604B8}" type="slidenum">
              <a:rPr lang="en-US" smtClean="0"/>
              <a:t>29</a:t>
            </a:fld>
            <a:endParaRPr lang="en-US" dirty="0"/>
          </a:p>
        </p:txBody>
      </p:sp>
    </p:spTree>
    <p:extLst>
      <p:ext uri="{BB962C8B-B14F-4D97-AF65-F5344CB8AC3E}">
        <p14:creationId xmlns:p14="http://schemas.microsoft.com/office/powerpoint/2010/main" val="269798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6400"/>
            <a:ext cx="8596668" cy="1320800"/>
          </a:xfrm>
        </p:spPr>
        <p:txBody>
          <a:bodyPr>
            <a:normAutofit/>
          </a:bodyPr>
          <a:lstStyle/>
          <a:p>
            <a:r>
              <a:rPr lang="en-US" sz="6600" b="1" dirty="0">
                <a:solidFill>
                  <a:schemeClr val="tx1"/>
                </a:solidFill>
              </a:rPr>
              <a:t>Poll</a:t>
            </a:r>
          </a:p>
        </p:txBody>
      </p:sp>
      <p:sp>
        <p:nvSpPr>
          <p:cNvPr id="3" name="Content Placeholder 2"/>
          <p:cNvSpPr>
            <a:spLocks noGrp="1"/>
          </p:cNvSpPr>
          <p:nvPr>
            <p:ph idx="1"/>
          </p:nvPr>
        </p:nvSpPr>
        <p:spPr>
          <a:xfrm>
            <a:off x="558800" y="1550989"/>
            <a:ext cx="8596668" cy="4999101"/>
          </a:xfrm>
        </p:spPr>
        <p:txBody>
          <a:bodyPr>
            <a:noAutofit/>
          </a:bodyPr>
          <a:lstStyle/>
          <a:p>
            <a:pPr marL="0" lvl="0" indent="0" defTabSz="914400">
              <a:spcBef>
                <a:spcPts val="0"/>
              </a:spcBef>
              <a:buClrTx/>
              <a:buSzTx/>
              <a:buNone/>
              <a:defRPr/>
            </a:pPr>
            <a:r>
              <a:rPr lang="en-US" sz="4000" dirty="0">
                <a:solidFill>
                  <a:schemeClr val="tx1"/>
                </a:solidFill>
              </a:rPr>
              <a:t>Have or are you doing in person/on site visioning since the pandemic began in February of this year?</a:t>
            </a:r>
          </a:p>
          <a:p>
            <a:pPr marL="0" lvl="0" indent="0" defTabSz="914400">
              <a:spcBef>
                <a:spcPts val="0"/>
              </a:spcBef>
              <a:buClrTx/>
              <a:buSzTx/>
              <a:buNone/>
              <a:defRPr/>
            </a:pPr>
            <a:endParaRPr lang="en-US" dirty="0">
              <a:solidFill>
                <a:schemeClr val="tx1"/>
              </a:solidFill>
            </a:endParaRPr>
          </a:p>
          <a:p>
            <a:pPr marL="228600" lvl="0" indent="-228600" defTabSz="914400">
              <a:spcBef>
                <a:spcPts val="0"/>
              </a:spcBef>
              <a:buClrTx/>
              <a:buSzTx/>
              <a:buFontTx/>
              <a:buAutoNum type="arabicPeriod"/>
              <a:defRPr/>
            </a:pPr>
            <a:r>
              <a:rPr lang="en-US" sz="4000" dirty="0">
                <a:solidFill>
                  <a:schemeClr val="tx1"/>
                </a:solidFill>
              </a:rPr>
              <a:t> Yes and continue</a:t>
            </a:r>
          </a:p>
          <a:p>
            <a:pPr marL="228600" lvl="0" indent="-228600" defTabSz="914400">
              <a:spcBef>
                <a:spcPts val="0"/>
              </a:spcBef>
              <a:buClrTx/>
              <a:buSzTx/>
              <a:buFontTx/>
              <a:buAutoNum type="arabicPeriod"/>
              <a:defRPr/>
            </a:pPr>
            <a:r>
              <a:rPr lang="en-US" sz="4000" dirty="0">
                <a:solidFill>
                  <a:schemeClr val="tx1"/>
                </a:solidFill>
              </a:rPr>
              <a:t> We have done some</a:t>
            </a:r>
          </a:p>
          <a:p>
            <a:pPr marL="228600" lvl="0" indent="-228600" defTabSz="914400">
              <a:spcBef>
                <a:spcPts val="0"/>
              </a:spcBef>
              <a:buClrTx/>
              <a:buSzTx/>
              <a:buFontTx/>
              <a:buAutoNum type="arabicPeriod"/>
              <a:defRPr/>
            </a:pPr>
            <a:r>
              <a:rPr lang="en-US" sz="4000" dirty="0">
                <a:solidFill>
                  <a:schemeClr val="tx1"/>
                </a:solidFill>
              </a:rPr>
              <a:t> No</a:t>
            </a:r>
          </a:p>
          <a:p>
            <a:pPr marL="228600" lvl="0" indent="-228600" defTabSz="914400">
              <a:spcBef>
                <a:spcPts val="0"/>
              </a:spcBef>
              <a:buClrTx/>
              <a:buSzTx/>
              <a:buFontTx/>
              <a:buAutoNum type="arabicPeriod"/>
              <a:defRPr/>
            </a:pPr>
            <a:r>
              <a:rPr lang="en-US" sz="4000" dirty="0">
                <a:solidFill>
                  <a:schemeClr val="tx1"/>
                </a:solidFill>
              </a:rPr>
              <a:t> No, but want to start again</a:t>
            </a:r>
          </a:p>
          <a:p>
            <a:pPr marL="228600" lvl="0" indent="-228600" defTabSz="914400">
              <a:spcBef>
                <a:spcPts val="0"/>
              </a:spcBef>
              <a:buClrTx/>
              <a:buSzTx/>
              <a:buFontTx/>
              <a:buAutoNum type="arabicPeriod"/>
              <a:defRPr/>
            </a:pPr>
            <a:endParaRPr lang="en-US" sz="4000" dirty="0">
              <a:solidFill>
                <a:schemeClr val="tx1"/>
              </a:solidFill>
            </a:endParaRPr>
          </a:p>
          <a:p>
            <a:endParaRPr lang="en-US" sz="2400" dirty="0"/>
          </a:p>
        </p:txBody>
      </p:sp>
      <p:pic>
        <p:nvPicPr>
          <p:cNvPr id="4" name="Picture 3" descr="A picture containing drawing&#10;&#10;Description automatically generated">
            <a:extLst>
              <a:ext uri="{FF2B5EF4-FFF2-40B4-BE49-F238E27FC236}">
                <a16:creationId xmlns:a16="http://schemas.microsoft.com/office/drawing/2014/main" id="{BD354539-FB78-4CE0-87EA-3F41295A8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462A07ED-8224-456C-87EC-88A44BEF0DA3}"/>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E31E48B0-7E29-4373-ABDF-26218D914B87}"/>
              </a:ext>
            </a:extLst>
          </p:cNvPr>
          <p:cNvSpPr>
            <a:spLocks noGrp="1"/>
          </p:cNvSpPr>
          <p:nvPr>
            <p:ph type="sldNum" sz="quarter" idx="12"/>
          </p:nvPr>
        </p:nvSpPr>
        <p:spPr/>
        <p:txBody>
          <a:bodyPr/>
          <a:lstStyle/>
          <a:p>
            <a:fld id="{711086E6-AABF-4744-9C21-1660803604B8}" type="slidenum">
              <a:rPr lang="en-US" smtClean="0"/>
              <a:t>3</a:t>
            </a:fld>
            <a:endParaRPr lang="en-US" dirty="0"/>
          </a:p>
        </p:txBody>
      </p:sp>
    </p:spTree>
    <p:extLst>
      <p:ext uri="{BB962C8B-B14F-4D97-AF65-F5344CB8AC3E}">
        <p14:creationId xmlns:p14="http://schemas.microsoft.com/office/powerpoint/2010/main" val="7651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105" y="265922"/>
            <a:ext cx="8596668" cy="1320800"/>
          </a:xfrm>
        </p:spPr>
        <p:txBody>
          <a:bodyPr>
            <a:normAutofit/>
          </a:bodyPr>
          <a:lstStyle/>
          <a:p>
            <a:r>
              <a:rPr lang="en-US" sz="5400" b="1" dirty="0">
                <a:solidFill>
                  <a:schemeClr val="tx1"/>
                </a:solidFill>
              </a:rPr>
              <a:t>The Process of Visioning</a:t>
            </a:r>
          </a:p>
        </p:txBody>
      </p:sp>
      <p:sp>
        <p:nvSpPr>
          <p:cNvPr id="3" name="Content Placeholder 2"/>
          <p:cNvSpPr>
            <a:spLocks noGrp="1"/>
          </p:cNvSpPr>
          <p:nvPr>
            <p:ph idx="1"/>
          </p:nvPr>
        </p:nvSpPr>
        <p:spPr>
          <a:xfrm>
            <a:off x="966927" y="1209870"/>
            <a:ext cx="10519402" cy="5038530"/>
          </a:xfrm>
        </p:spPr>
        <p:txBody>
          <a:bodyPr>
            <a:normAutofit fontScale="92500"/>
          </a:bodyPr>
          <a:lstStyle/>
          <a:p>
            <a:r>
              <a:rPr lang="en-US" sz="2600" b="1" dirty="0"/>
              <a:t>Status Assessment (Club Profile and Rotary Vision Questionnaire)</a:t>
            </a:r>
          </a:p>
          <a:p>
            <a:r>
              <a:rPr lang="en-US" sz="2600" b="1" dirty="0"/>
              <a:t>Writing exercise (Resource sheets)</a:t>
            </a:r>
          </a:p>
          <a:p>
            <a:r>
              <a:rPr lang="en-US" sz="2600" b="1" dirty="0"/>
              <a:t>Rules of the Zoom/Room &amp; Introductions</a:t>
            </a:r>
          </a:p>
          <a:p>
            <a:r>
              <a:rPr lang="en-US" sz="2600" b="1" dirty="0"/>
              <a:t>PowerPoint Presentation</a:t>
            </a:r>
          </a:p>
          <a:p>
            <a:r>
              <a:rPr lang="en-US" sz="2600" b="1" dirty="0"/>
              <a:t>Extraction</a:t>
            </a:r>
          </a:p>
          <a:p>
            <a:r>
              <a:rPr lang="en-US" sz="2600" b="1" dirty="0"/>
              <a:t>Voting (2 rounds)</a:t>
            </a:r>
          </a:p>
          <a:p>
            <a:r>
              <a:rPr lang="en-US" sz="2600" b="1" dirty="0"/>
              <a:t>Summary</a:t>
            </a:r>
          </a:p>
          <a:p>
            <a:r>
              <a:rPr lang="en-US" sz="2600" b="1" dirty="0"/>
              <a:t>Master Plan</a:t>
            </a:r>
          </a:p>
          <a:p>
            <a:r>
              <a:rPr lang="en-US" sz="2600" b="1" dirty="0"/>
              <a:t>Action Plans</a:t>
            </a:r>
          </a:p>
          <a:p>
            <a:r>
              <a:rPr lang="en-US" sz="2600" b="1" dirty="0"/>
              <a:t>Vision to Success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4D4D3F64-6F91-4CBA-89A3-30A53E963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E815D8EB-A3BD-4BE1-B24D-B11809AB7B53}"/>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2050" name="Picture 2" descr="Process">
            <a:extLst>
              <a:ext uri="{FF2B5EF4-FFF2-40B4-BE49-F238E27FC236}">
                <a16:creationId xmlns:a16="http://schemas.microsoft.com/office/drawing/2014/main" id="{454280A7-CAB2-4B05-9036-E56F7E746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454" y="2758491"/>
            <a:ext cx="3232504" cy="3232504"/>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0D54BCB-5FD3-44E8-A0E1-393DDEBAC9C4}"/>
              </a:ext>
            </a:extLst>
          </p:cNvPr>
          <p:cNvSpPr>
            <a:spLocks noGrp="1"/>
          </p:cNvSpPr>
          <p:nvPr>
            <p:ph type="sldNum" sz="quarter" idx="12"/>
          </p:nvPr>
        </p:nvSpPr>
        <p:spPr/>
        <p:txBody>
          <a:bodyPr/>
          <a:lstStyle/>
          <a:p>
            <a:fld id="{711086E6-AABF-4744-9C21-1660803604B8}" type="slidenum">
              <a:rPr lang="en-US" smtClean="0"/>
              <a:t>4</a:t>
            </a:fld>
            <a:endParaRPr lang="en-US" dirty="0"/>
          </a:p>
        </p:txBody>
      </p:sp>
    </p:spTree>
    <p:extLst>
      <p:ext uri="{BB962C8B-B14F-4D97-AF65-F5344CB8AC3E}">
        <p14:creationId xmlns:p14="http://schemas.microsoft.com/office/powerpoint/2010/main" val="376734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18026"/>
            <a:ext cx="8596668" cy="1320800"/>
          </a:xfrm>
        </p:spPr>
        <p:txBody>
          <a:bodyPr>
            <a:normAutofit/>
          </a:bodyPr>
          <a:lstStyle/>
          <a:p>
            <a:pPr algn="ctr"/>
            <a:r>
              <a:rPr lang="en-US" sz="5400" b="1" dirty="0">
                <a:solidFill>
                  <a:schemeClr val="tx1"/>
                </a:solidFill>
              </a:rPr>
              <a:t>Email Resources</a:t>
            </a:r>
          </a:p>
        </p:txBody>
      </p:sp>
      <p:sp>
        <p:nvSpPr>
          <p:cNvPr id="3" name="Content Placeholder 2"/>
          <p:cNvSpPr>
            <a:spLocks noGrp="1"/>
          </p:cNvSpPr>
          <p:nvPr>
            <p:ph idx="1"/>
          </p:nvPr>
        </p:nvSpPr>
        <p:spPr>
          <a:xfrm>
            <a:off x="836299" y="1538826"/>
            <a:ext cx="11210070" cy="5038530"/>
          </a:xfrm>
        </p:spPr>
        <p:txBody>
          <a:bodyPr>
            <a:normAutofit/>
          </a:bodyPr>
          <a:lstStyle/>
          <a:p>
            <a:pPr marL="742950" indent="-742950">
              <a:buFont typeface="+mj-lt"/>
              <a:buAutoNum type="arabicPeriod"/>
            </a:pPr>
            <a:r>
              <a:rPr lang="en-US" sz="3600" b="1" dirty="0"/>
              <a:t>Confirmation - Club Sponsor, AG, Facilitation team</a:t>
            </a:r>
          </a:p>
          <a:p>
            <a:pPr marL="742950" indent="-742950">
              <a:buFont typeface="+mj-lt"/>
              <a:buAutoNum type="arabicPeriod"/>
            </a:pPr>
            <a:r>
              <a:rPr lang="en-US" sz="3600" b="1" dirty="0"/>
              <a:t>Writing exercise and resource sheets-Participants </a:t>
            </a:r>
          </a:p>
          <a:p>
            <a:pPr marL="742950" indent="-742950">
              <a:buFont typeface="+mj-lt"/>
              <a:buAutoNum type="arabicPeriod"/>
            </a:pPr>
            <a:r>
              <a:rPr lang="en-US" sz="3600" b="1" dirty="0"/>
              <a:t>Zoom Invitation –Participants, AG, Facilitation team</a:t>
            </a:r>
          </a:p>
          <a:p>
            <a:pPr marL="742950" indent="-742950">
              <a:buFont typeface="+mj-lt"/>
              <a:buAutoNum type="arabicPeriod"/>
            </a:pPr>
            <a:r>
              <a:rPr lang="en-US" sz="3600" b="1" dirty="0"/>
              <a:t>Two prep emails- Facilitation Team, AG</a:t>
            </a:r>
          </a:p>
          <a:p>
            <a:endParaRPr lang="en-US" sz="3200" dirty="0"/>
          </a:p>
        </p:txBody>
      </p:sp>
      <p:pic>
        <p:nvPicPr>
          <p:cNvPr id="4" name="Picture 3" descr="A picture containing drawing&#10;&#10;Description automatically generated">
            <a:extLst>
              <a:ext uri="{FF2B5EF4-FFF2-40B4-BE49-F238E27FC236}">
                <a16:creationId xmlns:a16="http://schemas.microsoft.com/office/drawing/2014/main" id="{8ACCA1AA-5A2D-4F3D-819E-BB875F3FE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026CF59C-07C6-4D32-9EF7-7096EEF620EC}"/>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CBC7B8A7-93FC-434F-A8D0-116C3E0C2649}"/>
              </a:ext>
            </a:extLst>
          </p:cNvPr>
          <p:cNvSpPr>
            <a:spLocks noGrp="1"/>
          </p:cNvSpPr>
          <p:nvPr>
            <p:ph type="sldNum" sz="quarter" idx="12"/>
          </p:nvPr>
        </p:nvSpPr>
        <p:spPr/>
        <p:txBody>
          <a:bodyPr/>
          <a:lstStyle/>
          <a:p>
            <a:fld id="{711086E6-AABF-4744-9C21-1660803604B8}" type="slidenum">
              <a:rPr lang="en-US" smtClean="0"/>
              <a:t>5</a:t>
            </a:fld>
            <a:endParaRPr lang="en-US" dirty="0"/>
          </a:p>
        </p:txBody>
      </p:sp>
    </p:spTree>
    <p:extLst>
      <p:ext uri="{BB962C8B-B14F-4D97-AF65-F5344CB8AC3E}">
        <p14:creationId xmlns:p14="http://schemas.microsoft.com/office/powerpoint/2010/main" val="153650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921" y="222379"/>
            <a:ext cx="9658158" cy="1320800"/>
          </a:xfrm>
        </p:spPr>
        <p:txBody>
          <a:bodyPr>
            <a:normAutofit fontScale="90000"/>
          </a:bodyPr>
          <a:lstStyle/>
          <a:p>
            <a:pPr algn="ctr"/>
            <a:r>
              <a:rPr lang="en-US" sz="5400" b="1" dirty="0">
                <a:solidFill>
                  <a:schemeClr val="tx1"/>
                </a:solidFill>
              </a:rPr>
              <a:t>Email Resources: Post Event</a:t>
            </a:r>
            <a:br>
              <a:rPr lang="en-US" sz="5400" b="1" dirty="0">
                <a:solidFill>
                  <a:schemeClr val="tx1"/>
                </a:solidFill>
              </a:rPr>
            </a:br>
            <a:endParaRPr lang="en-US" sz="5400" b="1" dirty="0">
              <a:solidFill>
                <a:schemeClr val="tx1"/>
              </a:solidFill>
            </a:endParaRPr>
          </a:p>
        </p:txBody>
      </p:sp>
      <p:sp>
        <p:nvSpPr>
          <p:cNvPr id="3" name="Content Placeholder 2"/>
          <p:cNvSpPr>
            <a:spLocks noGrp="1"/>
          </p:cNvSpPr>
          <p:nvPr>
            <p:ph idx="1"/>
          </p:nvPr>
        </p:nvSpPr>
        <p:spPr>
          <a:xfrm>
            <a:off x="304801" y="1419926"/>
            <a:ext cx="11582397" cy="4951727"/>
          </a:xfrm>
        </p:spPr>
        <p:txBody>
          <a:bodyPr>
            <a:normAutofit/>
          </a:bodyPr>
          <a:lstStyle/>
          <a:p>
            <a:pPr marL="514350" indent="-514350">
              <a:buFont typeface="+mj-lt"/>
              <a:buAutoNum type="arabicPeriod"/>
            </a:pPr>
            <a:r>
              <a:rPr lang="en-US" sz="2800" b="1" dirty="0"/>
              <a:t>Club Vision results – Club Sponsor, AG, Club President, person who volunteered to receive these</a:t>
            </a:r>
          </a:p>
          <a:p>
            <a:pPr marL="971550" lvl="1" indent="-514350">
              <a:buFont typeface="+mj-lt"/>
              <a:buAutoNum type="alphaLcPeriod"/>
            </a:pPr>
            <a:r>
              <a:rPr lang="en-US" sz="2800" b="1" dirty="0"/>
              <a:t>Voting results </a:t>
            </a:r>
          </a:p>
          <a:p>
            <a:pPr marL="971550" lvl="1" indent="-514350">
              <a:buFont typeface="+mj-lt"/>
              <a:buAutoNum type="alphaLcPeriod"/>
            </a:pPr>
            <a:r>
              <a:rPr lang="en-US" sz="2800" b="1" dirty="0"/>
              <a:t>PowerPoint template for club assembly</a:t>
            </a:r>
          </a:p>
          <a:p>
            <a:pPr marL="457200" lvl="1" indent="0">
              <a:buNone/>
            </a:pPr>
            <a:endParaRPr lang="en-US" sz="1200" b="1" dirty="0"/>
          </a:p>
          <a:p>
            <a:pPr marL="514350" indent="-514350">
              <a:buFont typeface="+mj-lt"/>
              <a:buAutoNum type="arabicPeriod"/>
            </a:pPr>
            <a:r>
              <a:rPr lang="en-US" sz="2800" b="1" dirty="0"/>
              <a:t>Post Visioning documents – Club Sponsor, AG, other volunteer</a:t>
            </a:r>
          </a:p>
          <a:p>
            <a:pPr marL="971550" lvl="1" indent="-514350">
              <a:buFont typeface="+mj-lt"/>
              <a:buAutoNum type="alphaLcPeriod"/>
            </a:pPr>
            <a:r>
              <a:rPr lang="en-US" sz="2800" b="1" dirty="0"/>
              <a:t>Includes Vision to Success Guide</a:t>
            </a:r>
          </a:p>
          <a:p>
            <a:pPr marL="971550" lvl="1" indent="-514350">
              <a:buFont typeface="+mj-lt"/>
              <a:buAutoNum type="alphaLcPeriod"/>
            </a:pPr>
            <a:r>
              <a:rPr lang="en-US" sz="2800" b="1" dirty="0"/>
              <a:t>Master /Action Plan templates</a:t>
            </a:r>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21557292-081F-4AE6-BF68-F29E9F299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CF4D4AFE-E972-4272-8A42-3E38CB3BD199}"/>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sp>
        <p:nvSpPr>
          <p:cNvPr id="6" name="Slide Number Placeholder 5">
            <a:extLst>
              <a:ext uri="{FF2B5EF4-FFF2-40B4-BE49-F238E27FC236}">
                <a16:creationId xmlns:a16="http://schemas.microsoft.com/office/drawing/2014/main" id="{A79AF8DD-10A1-4C0C-908F-DC5168923F24}"/>
              </a:ext>
            </a:extLst>
          </p:cNvPr>
          <p:cNvSpPr>
            <a:spLocks noGrp="1"/>
          </p:cNvSpPr>
          <p:nvPr>
            <p:ph type="sldNum" sz="quarter" idx="12"/>
          </p:nvPr>
        </p:nvSpPr>
        <p:spPr/>
        <p:txBody>
          <a:bodyPr/>
          <a:lstStyle/>
          <a:p>
            <a:fld id="{711086E6-AABF-4744-9C21-1660803604B8}" type="slidenum">
              <a:rPr lang="en-US" smtClean="0"/>
              <a:t>6</a:t>
            </a:fld>
            <a:endParaRPr lang="en-US" dirty="0"/>
          </a:p>
        </p:txBody>
      </p:sp>
    </p:spTree>
    <p:extLst>
      <p:ext uri="{BB962C8B-B14F-4D97-AF65-F5344CB8AC3E}">
        <p14:creationId xmlns:p14="http://schemas.microsoft.com/office/powerpoint/2010/main" val="74661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77863"/>
            <a:ext cx="8596668" cy="1320800"/>
          </a:xfrm>
        </p:spPr>
        <p:txBody>
          <a:bodyPr>
            <a:normAutofit/>
          </a:bodyPr>
          <a:lstStyle/>
          <a:p>
            <a:pPr algn="ctr"/>
            <a:r>
              <a:rPr lang="en-US" sz="5400" b="1" dirty="0">
                <a:solidFill>
                  <a:schemeClr val="tx1"/>
                </a:solidFill>
              </a:rPr>
              <a:t>Club Profile</a:t>
            </a:r>
          </a:p>
        </p:txBody>
      </p:sp>
      <p:pic>
        <p:nvPicPr>
          <p:cNvPr id="4" name="Picture 3" descr="A picture containing drawing&#10;&#10;Description automatically generated">
            <a:extLst>
              <a:ext uri="{FF2B5EF4-FFF2-40B4-BE49-F238E27FC236}">
                <a16:creationId xmlns:a16="http://schemas.microsoft.com/office/drawing/2014/main" id="{9965F8D2-1746-414A-B8A5-3BAAEB8C1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5" name="Rectangle 4">
            <a:extLst>
              <a:ext uri="{FF2B5EF4-FFF2-40B4-BE49-F238E27FC236}">
                <a16:creationId xmlns:a16="http://schemas.microsoft.com/office/drawing/2014/main" id="{CBB9044D-0496-49CC-A047-9CD37337455E}"/>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7" name="Picture 6">
            <a:extLst>
              <a:ext uri="{FF2B5EF4-FFF2-40B4-BE49-F238E27FC236}">
                <a16:creationId xmlns:a16="http://schemas.microsoft.com/office/drawing/2014/main" id="{686B0D93-A986-4B3A-BA42-D4607AAEC7A0}"/>
              </a:ext>
            </a:extLst>
          </p:cNvPr>
          <p:cNvPicPr>
            <a:picLocks noChangeAspect="1"/>
          </p:cNvPicPr>
          <p:nvPr/>
        </p:nvPicPr>
        <p:blipFill>
          <a:blip r:embed="rId4"/>
          <a:stretch>
            <a:fillRect/>
          </a:stretch>
        </p:blipFill>
        <p:spPr>
          <a:xfrm>
            <a:off x="3363389" y="924478"/>
            <a:ext cx="5465222" cy="5795383"/>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71700A55-9AF6-47BD-AE66-88B7638A6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498" y="924478"/>
            <a:ext cx="5476739" cy="2169082"/>
          </a:xfrm>
          <a:prstGeom prst="rect">
            <a:avLst/>
          </a:prstGeom>
        </p:spPr>
      </p:pic>
      <p:sp>
        <p:nvSpPr>
          <p:cNvPr id="3" name="Slide Number Placeholder 2">
            <a:extLst>
              <a:ext uri="{FF2B5EF4-FFF2-40B4-BE49-F238E27FC236}">
                <a16:creationId xmlns:a16="http://schemas.microsoft.com/office/drawing/2014/main" id="{0B0D6FD0-17CA-4ACE-BADA-2CEBD5F7752B}"/>
              </a:ext>
            </a:extLst>
          </p:cNvPr>
          <p:cNvSpPr>
            <a:spLocks noGrp="1"/>
          </p:cNvSpPr>
          <p:nvPr>
            <p:ph type="sldNum" sz="quarter" idx="12"/>
          </p:nvPr>
        </p:nvSpPr>
        <p:spPr/>
        <p:txBody>
          <a:bodyPr/>
          <a:lstStyle/>
          <a:p>
            <a:fld id="{711086E6-AABF-4744-9C21-1660803604B8}" type="slidenum">
              <a:rPr lang="en-US" smtClean="0"/>
              <a:t>7</a:t>
            </a:fld>
            <a:endParaRPr lang="en-US" dirty="0"/>
          </a:p>
        </p:txBody>
      </p:sp>
    </p:spTree>
    <p:extLst>
      <p:ext uri="{BB962C8B-B14F-4D97-AF65-F5344CB8AC3E}">
        <p14:creationId xmlns:p14="http://schemas.microsoft.com/office/powerpoint/2010/main" val="332492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192897"/>
            <a:ext cx="10127515" cy="1320800"/>
          </a:xfrm>
        </p:spPr>
        <p:txBody>
          <a:bodyPr>
            <a:noAutofit/>
          </a:bodyPr>
          <a:lstStyle/>
          <a:p>
            <a:pPr algn="ctr"/>
            <a:r>
              <a:rPr lang="en-US" sz="5400" b="1" dirty="0">
                <a:solidFill>
                  <a:schemeClr val="tx1"/>
                </a:solidFill>
              </a:rPr>
              <a:t>Rotary Visioning Questionnaire</a:t>
            </a:r>
          </a:p>
        </p:txBody>
      </p:sp>
      <p:pic>
        <p:nvPicPr>
          <p:cNvPr id="5" name="Picture 4" descr="A picture containing drawing&#10;&#10;Description automatically generated">
            <a:extLst>
              <a:ext uri="{FF2B5EF4-FFF2-40B4-BE49-F238E27FC236}">
                <a16:creationId xmlns:a16="http://schemas.microsoft.com/office/drawing/2014/main" id="{11B8B9C5-D40D-40CC-8A74-4889B36CA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30078" cy="531737"/>
          </a:xfrm>
          <a:prstGeom prst="rect">
            <a:avLst/>
          </a:prstGeom>
        </p:spPr>
      </p:pic>
      <p:sp>
        <p:nvSpPr>
          <p:cNvPr id="6" name="Rectangle 5">
            <a:extLst>
              <a:ext uri="{FF2B5EF4-FFF2-40B4-BE49-F238E27FC236}">
                <a16:creationId xmlns:a16="http://schemas.microsoft.com/office/drawing/2014/main" id="{55A1C3FE-EBA3-41D0-84BB-66061FFFE404}"/>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8" name="Picture 7">
            <a:extLst>
              <a:ext uri="{FF2B5EF4-FFF2-40B4-BE49-F238E27FC236}">
                <a16:creationId xmlns:a16="http://schemas.microsoft.com/office/drawing/2014/main" id="{9E4F713D-85B5-4B01-9529-7070DDF4A6CF}"/>
              </a:ext>
            </a:extLst>
          </p:cNvPr>
          <p:cNvPicPr>
            <a:picLocks noChangeAspect="1"/>
          </p:cNvPicPr>
          <p:nvPr/>
        </p:nvPicPr>
        <p:blipFill>
          <a:blip r:embed="rId4"/>
          <a:stretch>
            <a:fillRect/>
          </a:stretch>
        </p:blipFill>
        <p:spPr>
          <a:xfrm>
            <a:off x="3318295" y="999254"/>
            <a:ext cx="4172419" cy="5627914"/>
          </a:xfrm>
          <a:prstGeom prst="rect">
            <a:avLst/>
          </a:prstGeom>
        </p:spPr>
      </p:pic>
      <p:pic>
        <p:nvPicPr>
          <p:cNvPr id="1026" name="Picture 2" descr="SurveyMonkey Reveals New Logo Design - Logo Designer - Logo Designer">
            <a:extLst>
              <a:ext uri="{FF2B5EF4-FFF2-40B4-BE49-F238E27FC236}">
                <a16:creationId xmlns:a16="http://schemas.microsoft.com/office/drawing/2014/main" id="{A46DD84E-7410-4603-9B3B-D78574425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982" y="2590800"/>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B1E853E-8491-4213-9480-C2680AE79EA6}"/>
              </a:ext>
            </a:extLst>
          </p:cNvPr>
          <p:cNvSpPr>
            <a:spLocks noGrp="1"/>
          </p:cNvSpPr>
          <p:nvPr>
            <p:ph type="sldNum" sz="quarter" idx="12"/>
          </p:nvPr>
        </p:nvSpPr>
        <p:spPr/>
        <p:txBody>
          <a:bodyPr/>
          <a:lstStyle/>
          <a:p>
            <a:fld id="{711086E6-AABF-4744-9C21-1660803604B8}" type="slidenum">
              <a:rPr lang="en-US" smtClean="0"/>
              <a:t>8</a:t>
            </a:fld>
            <a:endParaRPr lang="en-US" dirty="0"/>
          </a:p>
        </p:txBody>
      </p:sp>
    </p:spTree>
    <p:extLst>
      <p:ext uri="{BB962C8B-B14F-4D97-AF65-F5344CB8AC3E}">
        <p14:creationId xmlns:p14="http://schemas.microsoft.com/office/powerpoint/2010/main" val="262417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16B7-2257-4B48-ABFF-48520A7C5DDE}"/>
              </a:ext>
            </a:extLst>
          </p:cNvPr>
          <p:cNvSpPr>
            <a:spLocks noGrp="1"/>
          </p:cNvSpPr>
          <p:nvPr>
            <p:ph type="title" idx="4294967295"/>
          </p:nvPr>
        </p:nvSpPr>
        <p:spPr>
          <a:xfrm>
            <a:off x="1475216" y="94456"/>
            <a:ext cx="8543925" cy="1325563"/>
          </a:xfrm>
        </p:spPr>
        <p:txBody>
          <a:bodyPr>
            <a:normAutofit/>
          </a:bodyPr>
          <a:lstStyle/>
          <a:p>
            <a:pPr algn="ctr"/>
            <a:r>
              <a:rPr lang="en-US" sz="5400" dirty="0">
                <a:solidFill>
                  <a:schemeClr val="tx1"/>
                </a:solidFill>
              </a:rPr>
              <a:t>The Writing Exercise</a:t>
            </a:r>
          </a:p>
        </p:txBody>
      </p:sp>
      <p:pic>
        <p:nvPicPr>
          <p:cNvPr id="5" name="Picture 4" descr="A picture containing drawing&#10;&#10;Description automatically generated">
            <a:extLst>
              <a:ext uri="{FF2B5EF4-FFF2-40B4-BE49-F238E27FC236}">
                <a16:creationId xmlns:a16="http://schemas.microsoft.com/office/drawing/2014/main" id="{33F92C8E-7FF6-45FA-9889-5366623A0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2620652" cy="531737"/>
          </a:xfrm>
          <a:prstGeom prst="rect">
            <a:avLst/>
          </a:prstGeom>
        </p:spPr>
      </p:pic>
      <p:sp>
        <p:nvSpPr>
          <p:cNvPr id="6" name="Rectangle 5">
            <a:extLst>
              <a:ext uri="{FF2B5EF4-FFF2-40B4-BE49-F238E27FC236}">
                <a16:creationId xmlns:a16="http://schemas.microsoft.com/office/drawing/2014/main" id="{A269ACD7-F19C-4F24-88E2-578EDD44766A}"/>
              </a:ext>
            </a:extLst>
          </p:cNvPr>
          <p:cNvSpPr/>
          <p:nvPr/>
        </p:nvSpPr>
        <p:spPr>
          <a:xfrm>
            <a:off x="8873706" y="6514268"/>
            <a:ext cx="3172663" cy="230832"/>
          </a:xfrm>
          <a:prstGeom prst="rect">
            <a:avLst/>
          </a:prstGeom>
        </p:spPr>
        <p:txBody>
          <a:bodyPr wrap="none">
            <a:spAutoFit/>
          </a:bodyPr>
          <a:lstStyle/>
          <a:p>
            <a:r>
              <a:rPr lang="en-US" sz="900" dirty="0"/>
              <a:t>Copyright © International Vision Facilitation Council 2020</a:t>
            </a:r>
          </a:p>
        </p:txBody>
      </p:sp>
      <p:pic>
        <p:nvPicPr>
          <p:cNvPr id="3" name="Picture 2">
            <a:extLst>
              <a:ext uri="{FF2B5EF4-FFF2-40B4-BE49-F238E27FC236}">
                <a16:creationId xmlns:a16="http://schemas.microsoft.com/office/drawing/2014/main" id="{ADA0761C-0708-45C3-BA1D-D7F9D50AD22A}"/>
              </a:ext>
            </a:extLst>
          </p:cNvPr>
          <p:cNvPicPr>
            <a:picLocks noChangeAspect="1"/>
          </p:cNvPicPr>
          <p:nvPr/>
        </p:nvPicPr>
        <p:blipFill>
          <a:blip r:embed="rId4"/>
          <a:stretch>
            <a:fillRect/>
          </a:stretch>
        </p:blipFill>
        <p:spPr>
          <a:xfrm>
            <a:off x="3598266" y="1061092"/>
            <a:ext cx="4297826" cy="5617029"/>
          </a:xfrm>
          <a:prstGeom prst="rect">
            <a:avLst/>
          </a:prstGeom>
        </p:spPr>
      </p:pic>
      <p:pic>
        <p:nvPicPr>
          <p:cNvPr id="3074" name="Picture 2" descr="40 Exercises And Resources Every Author Needs">
            <a:extLst>
              <a:ext uri="{FF2B5EF4-FFF2-40B4-BE49-F238E27FC236}">
                <a16:creationId xmlns:a16="http://schemas.microsoft.com/office/drawing/2014/main" id="{FAD5E2F6-1751-44CD-A671-F8D1CCF6D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76972"/>
            <a:ext cx="3028950" cy="1514475"/>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73485EF-3BB9-4EB7-803C-33A332E57723}"/>
              </a:ext>
            </a:extLst>
          </p:cNvPr>
          <p:cNvSpPr>
            <a:spLocks noGrp="1"/>
          </p:cNvSpPr>
          <p:nvPr>
            <p:ph type="sldNum" sz="quarter" idx="12"/>
          </p:nvPr>
        </p:nvSpPr>
        <p:spPr/>
        <p:txBody>
          <a:bodyPr/>
          <a:lstStyle/>
          <a:p>
            <a:fld id="{711086E6-AABF-4744-9C21-1660803604B8}" type="slidenum">
              <a:rPr lang="en-US" smtClean="0"/>
              <a:t>9</a:t>
            </a:fld>
            <a:endParaRPr lang="en-US" dirty="0"/>
          </a:p>
        </p:txBody>
      </p:sp>
    </p:spTree>
    <p:extLst>
      <p:ext uri="{BB962C8B-B14F-4D97-AF65-F5344CB8AC3E}">
        <p14:creationId xmlns:p14="http://schemas.microsoft.com/office/powerpoint/2010/main" val="2659977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5" id="{D2BC9B02-8D24-4A66-B034-95D7DF4C94E5}" vid="{3B8A5E91-5CCE-48CC-A91A-B85FE92E4E97}"/>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5" id="{D2BC9B02-8D24-4A66-B034-95D7DF4C94E5}" vid="{3B8A5E91-5CCE-48CC-A91A-B85FE92E4E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Visioning Template new</Template>
  <TotalTime>12707</TotalTime>
  <Words>5073</Words>
  <Application>Microsoft Office PowerPoint</Application>
  <PresentationFormat>Widescreen</PresentationFormat>
  <Paragraphs>359</Paragraphs>
  <Slides>29</Slides>
  <Notes>29</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Trebuchet MS</vt:lpstr>
      <vt:lpstr>Wingdings 3</vt:lpstr>
      <vt:lpstr>Facet</vt:lpstr>
      <vt:lpstr>1_Facet</vt:lpstr>
      <vt:lpstr>PowerPoint Presentation</vt:lpstr>
      <vt:lpstr>PowerPoint Presentation</vt:lpstr>
      <vt:lpstr>Poll</vt:lpstr>
      <vt:lpstr>The Process of Visioning</vt:lpstr>
      <vt:lpstr>Email Resources</vt:lpstr>
      <vt:lpstr>Email Resources: Post Event </vt:lpstr>
      <vt:lpstr>Club Profile</vt:lpstr>
      <vt:lpstr>Rotary Visioning Questionnaire</vt:lpstr>
      <vt:lpstr>The Writing Exercise</vt:lpstr>
      <vt:lpstr>Resource Sheets</vt:lpstr>
      <vt:lpstr>Questions</vt:lpstr>
      <vt:lpstr>Creating a Master Plan</vt:lpstr>
      <vt:lpstr>The Master Plan</vt:lpstr>
      <vt:lpstr>Creating Achievable Goal</vt:lpstr>
      <vt:lpstr>Develop an Action Plan</vt:lpstr>
      <vt:lpstr>The Action Plan</vt:lpstr>
      <vt:lpstr>Action Plan Example</vt:lpstr>
      <vt:lpstr>The Process &amp; Outcomes</vt:lpstr>
      <vt:lpstr>Action Plan Practice</vt:lpstr>
      <vt:lpstr>Breakout: Creating Action Plans</vt:lpstr>
      <vt:lpstr>Questions</vt:lpstr>
      <vt:lpstr>Vision to Success</vt:lpstr>
      <vt:lpstr>Vision to Success</vt:lpstr>
      <vt:lpstr>Questions</vt:lpstr>
      <vt:lpstr>Website How to find docs</vt:lpstr>
      <vt:lpstr>Poll</vt:lpstr>
      <vt:lpstr>Questions</vt:lpstr>
      <vt:lpstr>Upcoming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Pietrusinski, Jill</dc:creator>
  <cp:lastModifiedBy>Pietrusinski, Jill</cp:lastModifiedBy>
  <cp:revision>268</cp:revision>
  <cp:lastPrinted>2020-11-16T22:20:45Z</cp:lastPrinted>
  <dcterms:created xsi:type="dcterms:W3CDTF">2020-07-16T16:15:18Z</dcterms:created>
  <dcterms:modified xsi:type="dcterms:W3CDTF">2020-11-17T18:39:35Z</dcterms:modified>
</cp:coreProperties>
</file>